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418" r:id="rId5"/>
    <p:sldId id="523" r:id="rId6"/>
    <p:sldId id="311" r:id="rId7"/>
    <p:sldId id="258" r:id="rId8"/>
    <p:sldId id="373" r:id="rId9"/>
    <p:sldId id="380" r:id="rId10"/>
    <p:sldId id="417" r:id="rId11"/>
    <p:sldId id="419" r:id="rId12"/>
    <p:sldId id="500" r:id="rId13"/>
    <p:sldId id="501" r:id="rId14"/>
    <p:sldId id="528" r:id="rId15"/>
    <p:sldId id="383" r:id="rId16"/>
    <p:sldId id="387" r:id="rId17"/>
    <p:sldId id="384" r:id="rId18"/>
    <p:sldId id="385" r:id="rId19"/>
    <p:sldId id="388" r:id="rId20"/>
    <p:sldId id="386" r:id="rId21"/>
    <p:sldId id="529" r:id="rId22"/>
    <p:sldId id="390" r:id="rId23"/>
    <p:sldId id="531" r:id="rId24"/>
    <p:sldId id="532" r:id="rId25"/>
    <p:sldId id="393" r:id="rId26"/>
    <p:sldId id="397" r:id="rId27"/>
    <p:sldId id="398" r:id="rId28"/>
    <p:sldId id="399" r:id="rId29"/>
    <p:sldId id="401" r:id="rId30"/>
    <p:sldId id="402" r:id="rId31"/>
    <p:sldId id="376" r:id="rId32"/>
    <p:sldId id="403" r:id="rId33"/>
    <p:sldId id="404" r:id="rId34"/>
    <p:sldId id="405" r:id="rId35"/>
    <p:sldId id="406" r:id="rId36"/>
    <p:sldId id="407" r:id="rId37"/>
    <p:sldId id="414" r:id="rId38"/>
    <p:sldId id="415" r:id="rId39"/>
    <p:sldId id="416" r:id="rId40"/>
    <p:sldId id="478" r:id="rId41"/>
    <p:sldId id="410" r:id="rId42"/>
    <p:sldId id="525" r:id="rId43"/>
    <p:sldId id="424" r:id="rId44"/>
    <p:sldId id="477" r:id="rId45"/>
    <p:sldId id="482" r:id="rId46"/>
    <p:sldId id="483" r:id="rId47"/>
    <p:sldId id="485" r:id="rId48"/>
    <p:sldId id="526" r:id="rId49"/>
    <p:sldId id="527" r:id="rId50"/>
    <p:sldId id="377" r:id="rId51"/>
    <p:sldId id="378" r:id="rId52"/>
    <p:sldId id="289" r:id="rId53"/>
    <p:sldId id="413" r:id="rId54"/>
    <p:sldId id="524" r:id="rId55"/>
    <p:sldId id="408" r:id="rId56"/>
    <p:sldId id="282" r:id="rId5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552"/>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14E9C-75FC-413D-B995-E9A2193ECAE5}" v="18" dt="2022-06-09T01:22:24.286"/>
    <p1510:client id="{DAF1866A-2EDC-47C3-826D-6FE3D085C910}" v="4" dt="2022-06-08T23:37:00.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73116" autoAdjust="0"/>
  </p:normalViewPr>
  <p:slideViewPr>
    <p:cSldViewPr snapToGrid="0">
      <p:cViewPr varScale="1">
        <p:scale>
          <a:sx n="112" d="100"/>
          <a:sy n="112" d="100"/>
        </p:scale>
        <p:origin x="64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70D5B-94D0-4E67-A210-F3CE56514B2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6B9A51F-F6BD-48CB-8D3E-37A6714FD020}">
      <dgm:prSet/>
      <dgm:spPr>
        <a:ln>
          <a:solidFill>
            <a:srgbClr val="231F20"/>
          </a:solidFill>
        </a:ln>
      </dgm:spPr>
      <dgm:t>
        <a:bodyPr/>
        <a:lstStyle/>
        <a:p>
          <a:r>
            <a:rPr lang="en-US" b="1">
              <a:latin typeface="Corbel" panose="020B0503020204020204" pitchFamily="34" charset="0"/>
            </a:rPr>
            <a:t>What to do next?</a:t>
          </a:r>
          <a:endParaRPr lang="en-US">
            <a:latin typeface="Corbel" panose="020B0503020204020204" pitchFamily="34" charset="0"/>
          </a:endParaRPr>
        </a:p>
      </dgm:t>
    </dgm:pt>
    <dgm:pt modelId="{C740CA2C-3A51-49A8-9E89-D67DEA906A94}" type="parTrans" cxnId="{F1591262-FCEA-4BEB-91EA-073C445D50B8}">
      <dgm:prSet/>
      <dgm:spPr/>
      <dgm:t>
        <a:bodyPr/>
        <a:lstStyle/>
        <a:p>
          <a:endParaRPr lang="en-US"/>
        </a:p>
      </dgm:t>
    </dgm:pt>
    <dgm:pt modelId="{A47083CD-0BC0-4D6F-830A-9B189D3490BB}" type="sibTrans" cxnId="{F1591262-FCEA-4BEB-91EA-073C445D50B8}">
      <dgm:prSet/>
      <dgm:spPr/>
      <dgm:t>
        <a:bodyPr/>
        <a:lstStyle/>
        <a:p>
          <a:endParaRPr lang="en-US"/>
        </a:p>
      </dgm:t>
    </dgm:pt>
    <dgm:pt modelId="{2CCCCD32-5619-4DD2-9FB7-ADED36E3EFD3}">
      <dgm:prSet/>
      <dgm:spPr>
        <a:ln>
          <a:solidFill>
            <a:schemeClr val="tx1"/>
          </a:solidFill>
        </a:ln>
      </dgm:spPr>
      <dgm:t>
        <a:bodyPr/>
        <a:lstStyle/>
        <a:p>
          <a:r>
            <a:rPr lang="en-US" dirty="0">
              <a:latin typeface="Corbel" panose="020B0503020204020204" pitchFamily="34" charset="0"/>
            </a:rPr>
            <a:t>What should happen leading into the 30</a:t>
          </a:r>
          <a:r>
            <a:rPr lang="en-US" baseline="30000" dirty="0">
              <a:latin typeface="Corbel" panose="020B0503020204020204" pitchFamily="34" charset="0"/>
            </a:rPr>
            <a:t>th</a:t>
          </a:r>
          <a:r>
            <a:rPr lang="en-US" dirty="0">
              <a:latin typeface="Corbel" panose="020B0503020204020204" pitchFamily="34" charset="0"/>
            </a:rPr>
            <a:t> June? </a:t>
          </a:r>
        </a:p>
      </dgm:t>
    </dgm:pt>
    <dgm:pt modelId="{B37DA305-D09C-485A-ADD5-F63AE5D4A3EA}" type="parTrans" cxnId="{90F3EC79-67E8-45EA-9E77-10B200709DB0}">
      <dgm:prSet/>
      <dgm:spPr/>
      <dgm:t>
        <a:bodyPr/>
        <a:lstStyle/>
        <a:p>
          <a:endParaRPr lang="en-US"/>
        </a:p>
      </dgm:t>
    </dgm:pt>
    <dgm:pt modelId="{37BE9FD3-563D-4F35-87D6-EDD1E81ACDB7}" type="sibTrans" cxnId="{90F3EC79-67E8-45EA-9E77-10B200709DB0}">
      <dgm:prSet/>
      <dgm:spPr/>
      <dgm:t>
        <a:bodyPr/>
        <a:lstStyle/>
        <a:p>
          <a:endParaRPr lang="en-US"/>
        </a:p>
      </dgm:t>
    </dgm:pt>
    <dgm:pt modelId="{FCB0114B-8107-4F5B-93CD-E5EB3FB95EF5}">
      <dgm:prSet/>
      <dgm:spPr>
        <a:ln>
          <a:solidFill>
            <a:schemeClr val="tx1"/>
          </a:solidFill>
        </a:ln>
      </dgm:spPr>
      <dgm:t>
        <a:bodyPr/>
        <a:lstStyle/>
        <a:p>
          <a:r>
            <a:rPr lang="en-US" dirty="0">
              <a:latin typeface="Corbel" panose="020B0503020204020204" pitchFamily="34" charset="0"/>
            </a:rPr>
            <a:t>What should happen on the 30</a:t>
          </a:r>
          <a:r>
            <a:rPr lang="en-US" baseline="30000" dirty="0">
              <a:latin typeface="Corbel" panose="020B0503020204020204" pitchFamily="34" charset="0"/>
            </a:rPr>
            <a:t>th</a:t>
          </a:r>
          <a:r>
            <a:rPr lang="en-US" dirty="0">
              <a:latin typeface="Corbel" panose="020B0503020204020204" pitchFamily="34" charset="0"/>
            </a:rPr>
            <a:t> June?</a:t>
          </a:r>
        </a:p>
      </dgm:t>
    </dgm:pt>
    <dgm:pt modelId="{261177E3-7649-44D4-8B35-9A6056BEAB95}" type="parTrans" cxnId="{C5ED692E-48A2-4EB6-9B9B-E7D9A2F4ACE6}">
      <dgm:prSet/>
      <dgm:spPr/>
      <dgm:t>
        <a:bodyPr/>
        <a:lstStyle/>
        <a:p>
          <a:endParaRPr lang="en-US"/>
        </a:p>
      </dgm:t>
    </dgm:pt>
    <dgm:pt modelId="{260EC0F0-6774-4CB1-88D3-715510F5EB7D}" type="sibTrans" cxnId="{C5ED692E-48A2-4EB6-9B9B-E7D9A2F4ACE6}">
      <dgm:prSet/>
      <dgm:spPr/>
      <dgm:t>
        <a:bodyPr/>
        <a:lstStyle/>
        <a:p>
          <a:endParaRPr lang="en-US"/>
        </a:p>
      </dgm:t>
    </dgm:pt>
    <dgm:pt modelId="{B7449EC7-11F4-4962-A185-EAD39B8EBDEB}">
      <dgm:prSet/>
      <dgm:spPr>
        <a:ln>
          <a:solidFill>
            <a:schemeClr val="tx1"/>
          </a:solidFill>
        </a:ln>
      </dgm:spPr>
      <dgm:t>
        <a:bodyPr/>
        <a:lstStyle/>
        <a:p>
          <a:r>
            <a:rPr lang="en-US" dirty="0">
              <a:latin typeface="Corbel" panose="020B0503020204020204" pitchFamily="34" charset="0"/>
            </a:rPr>
            <a:t>What should happen </a:t>
          </a:r>
          <a:r>
            <a:rPr lang="en-US">
              <a:latin typeface="Corbel" panose="020B0503020204020204" pitchFamily="34" charset="0"/>
            </a:rPr>
            <a:t>from the </a:t>
          </a:r>
          <a:r>
            <a:rPr lang="en-US" dirty="0">
              <a:latin typeface="Corbel" panose="020B0503020204020204" pitchFamily="34" charset="0"/>
            </a:rPr>
            <a:t>1</a:t>
          </a:r>
          <a:r>
            <a:rPr lang="en-US" baseline="30000" dirty="0">
              <a:latin typeface="Corbel" panose="020B0503020204020204" pitchFamily="34" charset="0"/>
            </a:rPr>
            <a:t>st</a:t>
          </a:r>
          <a:r>
            <a:rPr lang="en-US" dirty="0">
              <a:latin typeface="Corbel" panose="020B0503020204020204" pitchFamily="34" charset="0"/>
            </a:rPr>
            <a:t> July?</a:t>
          </a:r>
        </a:p>
      </dgm:t>
    </dgm:pt>
    <dgm:pt modelId="{45746C24-62C4-4479-A24A-394F55AA8AFF}" type="parTrans" cxnId="{453F05E7-7D6A-4657-97BB-EFD52699CD6D}">
      <dgm:prSet/>
      <dgm:spPr/>
      <dgm:t>
        <a:bodyPr/>
        <a:lstStyle/>
        <a:p>
          <a:endParaRPr lang="en-US"/>
        </a:p>
      </dgm:t>
    </dgm:pt>
    <dgm:pt modelId="{C4118FA5-05CA-44A8-80C3-02BBC76A0D33}" type="sibTrans" cxnId="{453F05E7-7D6A-4657-97BB-EFD52699CD6D}">
      <dgm:prSet/>
      <dgm:spPr/>
      <dgm:t>
        <a:bodyPr/>
        <a:lstStyle/>
        <a:p>
          <a:endParaRPr lang="en-US"/>
        </a:p>
      </dgm:t>
    </dgm:pt>
    <dgm:pt modelId="{21F1ADC1-D8A6-4BA0-990C-E4BE747AB191}" type="pres">
      <dgm:prSet presAssocID="{74870D5B-94D0-4E67-A210-F3CE56514B27}" presName="hierChild1" presStyleCnt="0">
        <dgm:presLayoutVars>
          <dgm:chPref val="1"/>
          <dgm:dir/>
          <dgm:animOne val="branch"/>
          <dgm:animLvl val="lvl"/>
          <dgm:resizeHandles/>
        </dgm:presLayoutVars>
      </dgm:prSet>
      <dgm:spPr/>
    </dgm:pt>
    <dgm:pt modelId="{5F5177B0-0B58-40D9-9D5D-EB48AA665305}" type="pres">
      <dgm:prSet presAssocID="{16B9A51F-F6BD-48CB-8D3E-37A6714FD020}" presName="hierRoot1" presStyleCnt="0"/>
      <dgm:spPr/>
    </dgm:pt>
    <dgm:pt modelId="{B2D2A4DF-9872-43BE-AD98-654F07711AB3}" type="pres">
      <dgm:prSet presAssocID="{16B9A51F-F6BD-48CB-8D3E-37A6714FD020}" presName="composite" presStyleCnt="0"/>
      <dgm:spPr/>
    </dgm:pt>
    <dgm:pt modelId="{54F85CD1-01C1-46FA-872A-AE892129373C}" type="pres">
      <dgm:prSet presAssocID="{16B9A51F-F6BD-48CB-8D3E-37A6714FD020}" presName="background" presStyleLbl="node0" presStyleIdx="0" presStyleCnt="4"/>
      <dgm:spPr>
        <a:solidFill>
          <a:srgbClr val="A79552"/>
        </a:solidFill>
      </dgm:spPr>
    </dgm:pt>
    <dgm:pt modelId="{9A54F5C0-645B-46FD-9A93-9BFB999EBCDB}" type="pres">
      <dgm:prSet presAssocID="{16B9A51F-F6BD-48CB-8D3E-37A6714FD020}" presName="text" presStyleLbl="fgAcc0" presStyleIdx="0" presStyleCnt="4">
        <dgm:presLayoutVars>
          <dgm:chPref val="3"/>
        </dgm:presLayoutVars>
      </dgm:prSet>
      <dgm:spPr/>
    </dgm:pt>
    <dgm:pt modelId="{67454394-A1C0-4A63-BE2B-0EE7A01FAAC4}" type="pres">
      <dgm:prSet presAssocID="{16B9A51F-F6BD-48CB-8D3E-37A6714FD020}" presName="hierChild2" presStyleCnt="0"/>
      <dgm:spPr/>
    </dgm:pt>
    <dgm:pt modelId="{26138702-BCF2-447D-AE4C-0A23B647F4E8}" type="pres">
      <dgm:prSet presAssocID="{2CCCCD32-5619-4DD2-9FB7-ADED36E3EFD3}" presName="hierRoot1" presStyleCnt="0"/>
      <dgm:spPr/>
    </dgm:pt>
    <dgm:pt modelId="{FD62D3F5-32C1-45E8-BFC8-C160E135990F}" type="pres">
      <dgm:prSet presAssocID="{2CCCCD32-5619-4DD2-9FB7-ADED36E3EFD3}" presName="composite" presStyleCnt="0"/>
      <dgm:spPr/>
    </dgm:pt>
    <dgm:pt modelId="{36B6B0A2-150D-4E08-8E57-414120F0AEEB}" type="pres">
      <dgm:prSet presAssocID="{2CCCCD32-5619-4DD2-9FB7-ADED36E3EFD3}" presName="background" presStyleLbl="node0" presStyleIdx="1" presStyleCnt="4"/>
      <dgm:spPr>
        <a:solidFill>
          <a:srgbClr val="A79552"/>
        </a:solidFill>
      </dgm:spPr>
    </dgm:pt>
    <dgm:pt modelId="{B495B941-91C6-46A0-AB61-BF9060D620EF}" type="pres">
      <dgm:prSet presAssocID="{2CCCCD32-5619-4DD2-9FB7-ADED36E3EFD3}" presName="text" presStyleLbl="fgAcc0" presStyleIdx="1" presStyleCnt="4">
        <dgm:presLayoutVars>
          <dgm:chPref val="3"/>
        </dgm:presLayoutVars>
      </dgm:prSet>
      <dgm:spPr/>
    </dgm:pt>
    <dgm:pt modelId="{A8383E24-0D97-453F-B6D9-E4767EC75C7E}" type="pres">
      <dgm:prSet presAssocID="{2CCCCD32-5619-4DD2-9FB7-ADED36E3EFD3}" presName="hierChild2" presStyleCnt="0"/>
      <dgm:spPr/>
    </dgm:pt>
    <dgm:pt modelId="{2BC4DF4F-E5E5-48D5-8BEE-474F6EDC145B}" type="pres">
      <dgm:prSet presAssocID="{FCB0114B-8107-4F5B-93CD-E5EB3FB95EF5}" presName="hierRoot1" presStyleCnt="0"/>
      <dgm:spPr/>
    </dgm:pt>
    <dgm:pt modelId="{4F2682D0-370F-4576-8506-39A77B10E67B}" type="pres">
      <dgm:prSet presAssocID="{FCB0114B-8107-4F5B-93CD-E5EB3FB95EF5}" presName="composite" presStyleCnt="0"/>
      <dgm:spPr/>
    </dgm:pt>
    <dgm:pt modelId="{FB04E7BF-B902-47B3-AAEE-A981FB77280B}" type="pres">
      <dgm:prSet presAssocID="{FCB0114B-8107-4F5B-93CD-E5EB3FB95EF5}" presName="background" presStyleLbl="node0" presStyleIdx="2" presStyleCnt="4"/>
      <dgm:spPr>
        <a:solidFill>
          <a:srgbClr val="A79552"/>
        </a:solidFill>
      </dgm:spPr>
    </dgm:pt>
    <dgm:pt modelId="{3BE1CD6D-1DD2-4FE3-B3F4-978B3A04095B}" type="pres">
      <dgm:prSet presAssocID="{FCB0114B-8107-4F5B-93CD-E5EB3FB95EF5}" presName="text" presStyleLbl="fgAcc0" presStyleIdx="2" presStyleCnt="4">
        <dgm:presLayoutVars>
          <dgm:chPref val="3"/>
        </dgm:presLayoutVars>
      </dgm:prSet>
      <dgm:spPr/>
    </dgm:pt>
    <dgm:pt modelId="{3613F84B-C44F-44D0-BB4B-905E0E59FB95}" type="pres">
      <dgm:prSet presAssocID="{FCB0114B-8107-4F5B-93CD-E5EB3FB95EF5}" presName="hierChild2" presStyleCnt="0"/>
      <dgm:spPr/>
    </dgm:pt>
    <dgm:pt modelId="{8E2AF397-A3EB-4953-ABA6-5D95824F9B83}" type="pres">
      <dgm:prSet presAssocID="{B7449EC7-11F4-4962-A185-EAD39B8EBDEB}" presName="hierRoot1" presStyleCnt="0"/>
      <dgm:spPr/>
    </dgm:pt>
    <dgm:pt modelId="{C15B0EB9-B758-4D0D-9B6B-DBA731B90E5F}" type="pres">
      <dgm:prSet presAssocID="{B7449EC7-11F4-4962-A185-EAD39B8EBDEB}" presName="composite" presStyleCnt="0"/>
      <dgm:spPr/>
    </dgm:pt>
    <dgm:pt modelId="{86B546F9-EA92-456B-B805-330D820D02CB}" type="pres">
      <dgm:prSet presAssocID="{B7449EC7-11F4-4962-A185-EAD39B8EBDEB}" presName="background" presStyleLbl="node0" presStyleIdx="3" presStyleCnt="4"/>
      <dgm:spPr>
        <a:solidFill>
          <a:srgbClr val="A79552"/>
        </a:solidFill>
      </dgm:spPr>
    </dgm:pt>
    <dgm:pt modelId="{3340106D-C4EA-4234-8CDA-D77F8D24944D}" type="pres">
      <dgm:prSet presAssocID="{B7449EC7-11F4-4962-A185-EAD39B8EBDEB}" presName="text" presStyleLbl="fgAcc0" presStyleIdx="3" presStyleCnt="4" custLinFactNeighborX="1887" custLinFactNeighborY="2970">
        <dgm:presLayoutVars>
          <dgm:chPref val="3"/>
        </dgm:presLayoutVars>
      </dgm:prSet>
      <dgm:spPr/>
    </dgm:pt>
    <dgm:pt modelId="{E8A18EEF-24BC-4675-8F79-B08200936BA8}" type="pres">
      <dgm:prSet presAssocID="{B7449EC7-11F4-4962-A185-EAD39B8EBDEB}" presName="hierChild2" presStyleCnt="0"/>
      <dgm:spPr/>
    </dgm:pt>
  </dgm:ptLst>
  <dgm:cxnLst>
    <dgm:cxn modelId="{C5ED692E-48A2-4EB6-9B9B-E7D9A2F4ACE6}" srcId="{74870D5B-94D0-4E67-A210-F3CE56514B27}" destId="{FCB0114B-8107-4F5B-93CD-E5EB3FB95EF5}" srcOrd="2" destOrd="0" parTransId="{261177E3-7649-44D4-8B35-9A6056BEAB95}" sibTransId="{260EC0F0-6774-4CB1-88D3-715510F5EB7D}"/>
    <dgm:cxn modelId="{F1591262-FCEA-4BEB-91EA-073C445D50B8}" srcId="{74870D5B-94D0-4E67-A210-F3CE56514B27}" destId="{16B9A51F-F6BD-48CB-8D3E-37A6714FD020}" srcOrd="0" destOrd="0" parTransId="{C740CA2C-3A51-49A8-9E89-D67DEA906A94}" sibTransId="{A47083CD-0BC0-4D6F-830A-9B189D3490BB}"/>
    <dgm:cxn modelId="{AA740278-B97F-4C2F-AB84-C507E1923895}" type="presOf" srcId="{16B9A51F-F6BD-48CB-8D3E-37A6714FD020}" destId="{9A54F5C0-645B-46FD-9A93-9BFB999EBCDB}" srcOrd="0" destOrd="0" presId="urn:microsoft.com/office/officeart/2005/8/layout/hierarchy1"/>
    <dgm:cxn modelId="{90F3EC79-67E8-45EA-9E77-10B200709DB0}" srcId="{74870D5B-94D0-4E67-A210-F3CE56514B27}" destId="{2CCCCD32-5619-4DD2-9FB7-ADED36E3EFD3}" srcOrd="1" destOrd="0" parTransId="{B37DA305-D09C-485A-ADD5-F63AE5D4A3EA}" sibTransId="{37BE9FD3-563D-4F35-87D6-EDD1E81ACDB7}"/>
    <dgm:cxn modelId="{2935727D-5C13-440A-944E-45E199C76E38}" type="presOf" srcId="{74870D5B-94D0-4E67-A210-F3CE56514B27}" destId="{21F1ADC1-D8A6-4BA0-990C-E4BE747AB191}" srcOrd="0" destOrd="0" presId="urn:microsoft.com/office/officeart/2005/8/layout/hierarchy1"/>
    <dgm:cxn modelId="{8677B08F-86C2-420D-ACE3-D4EEAFB7C1CF}" type="presOf" srcId="{FCB0114B-8107-4F5B-93CD-E5EB3FB95EF5}" destId="{3BE1CD6D-1DD2-4FE3-B3F4-978B3A04095B}" srcOrd="0" destOrd="0" presId="urn:microsoft.com/office/officeart/2005/8/layout/hierarchy1"/>
    <dgm:cxn modelId="{F09BBEBE-02CD-4B0A-A0BB-8F1590B6E693}" type="presOf" srcId="{B7449EC7-11F4-4962-A185-EAD39B8EBDEB}" destId="{3340106D-C4EA-4234-8CDA-D77F8D24944D}" srcOrd="0" destOrd="0" presId="urn:microsoft.com/office/officeart/2005/8/layout/hierarchy1"/>
    <dgm:cxn modelId="{453F05E7-7D6A-4657-97BB-EFD52699CD6D}" srcId="{74870D5B-94D0-4E67-A210-F3CE56514B27}" destId="{B7449EC7-11F4-4962-A185-EAD39B8EBDEB}" srcOrd="3" destOrd="0" parTransId="{45746C24-62C4-4479-A24A-394F55AA8AFF}" sibTransId="{C4118FA5-05CA-44A8-80C3-02BBC76A0D33}"/>
    <dgm:cxn modelId="{CDEC7FEA-6E51-45E4-8679-41D7355CF5D0}" type="presOf" srcId="{2CCCCD32-5619-4DD2-9FB7-ADED36E3EFD3}" destId="{B495B941-91C6-46A0-AB61-BF9060D620EF}" srcOrd="0" destOrd="0" presId="urn:microsoft.com/office/officeart/2005/8/layout/hierarchy1"/>
    <dgm:cxn modelId="{D6D5B28E-377F-4058-952B-12BADF8090FA}" type="presParOf" srcId="{21F1ADC1-D8A6-4BA0-990C-E4BE747AB191}" destId="{5F5177B0-0B58-40D9-9D5D-EB48AA665305}" srcOrd="0" destOrd="0" presId="urn:microsoft.com/office/officeart/2005/8/layout/hierarchy1"/>
    <dgm:cxn modelId="{60605BDB-E428-441D-B954-FA908A55A71D}" type="presParOf" srcId="{5F5177B0-0B58-40D9-9D5D-EB48AA665305}" destId="{B2D2A4DF-9872-43BE-AD98-654F07711AB3}" srcOrd="0" destOrd="0" presId="urn:microsoft.com/office/officeart/2005/8/layout/hierarchy1"/>
    <dgm:cxn modelId="{CD2C2EE6-220B-40A5-B3AE-68DC44387B16}" type="presParOf" srcId="{B2D2A4DF-9872-43BE-AD98-654F07711AB3}" destId="{54F85CD1-01C1-46FA-872A-AE892129373C}" srcOrd="0" destOrd="0" presId="urn:microsoft.com/office/officeart/2005/8/layout/hierarchy1"/>
    <dgm:cxn modelId="{C7F7189B-2480-421F-820A-7B378474DF38}" type="presParOf" srcId="{B2D2A4DF-9872-43BE-AD98-654F07711AB3}" destId="{9A54F5C0-645B-46FD-9A93-9BFB999EBCDB}" srcOrd="1" destOrd="0" presId="urn:microsoft.com/office/officeart/2005/8/layout/hierarchy1"/>
    <dgm:cxn modelId="{DF2AE369-C16B-4E11-8330-C9359DD1CDE5}" type="presParOf" srcId="{5F5177B0-0B58-40D9-9D5D-EB48AA665305}" destId="{67454394-A1C0-4A63-BE2B-0EE7A01FAAC4}" srcOrd="1" destOrd="0" presId="urn:microsoft.com/office/officeart/2005/8/layout/hierarchy1"/>
    <dgm:cxn modelId="{73C5A7C8-1171-4EB8-BDB4-93B8D16E8674}" type="presParOf" srcId="{21F1ADC1-D8A6-4BA0-990C-E4BE747AB191}" destId="{26138702-BCF2-447D-AE4C-0A23B647F4E8}" srcOrd="1" destOrd="0" presId="urn:microsoft.com/office/officeart/2005/8/layout/hierarchy1"/>
    <dgm:cxn modelId="{C342B1D5-BD2C-48AC-BF1A-0C2CCBA261B1}" type="presParOf" srcId="{26138702-BCF2-447D-AE4C-0A23B647F4E8}" destId="{FD62D3F5-32C1-45E8-BFC8-C160E135990F}" srcOrd="0" destOrd="0" presId="urn:microsoft.com/office/officeart/2005/8/layout/hierarchy1"/>
    <dgm:cxn modelId="{5A67D999-3895-465A-B8C7-2D7DA9714EDD}" type="presParOf" srcId="{FD62D3F5-32C1-45E8-BFC8-C160E135990F}" destId="{36B6B0A2-150D-4E08-8E57-414120F0AEEB}" srcOrd="0" destOrd="0" presId="urn:microsoft.com/office/officeart/2005/8/layout/hierarchy1"/>
    <dgm:cxn modelId="{DE51B5EE-58E3-4D63-9BE7-3AEF1C863F1C}" type="presParOf" srcId="{FD62D3F5-32C1-45E8-BFC8-C160E135990F}" destId="{B495B941-91C6-46A0-AB61-BF9060D620EF}" srcOrd="1" destOrd="0" presId="urn:microsoft.com/office/officeart/2005/8/layout/hierarchy1"/>
    <dgm:cxn modelId="{E74CE24E-1B55-46D8-A586-5CE31CC109D4}" type="presParOf" srcId="{26138702-BCF2-447D-AE4C-0A23B647F4E8}" destId="{A8383E24-0D97-453F-B6D9-E4767EC75C7E}" srcOrd="1" destOrd="0" presId="urn:microsoft.com/office/officeart/2005/8/layout/hierarchy1"/>
    <dgm:cxn modelId="{FDA62E94-1511-4F50-BF96-AB19EA21DC6F}" type="presParOf" srcId="{21F1ADC1-D8A6-4BA0-990C-E4BE747AB191}" destId="{2BC4DF4F-E5E5-48D5-8BEE-474F6EDC145B}" srcOrd="2" destOrd="0" presId="urn:microsoft.com/office/officeart/2005/8/layout/hierarchy1"/>
    <dgm:cxn modelId="{4266A10E-D3C8-4E88-A00E-45BC1D31301F}" type="presParOf" srcId="{2BC4DF4F-E5E5-48D5-8BEE-474F6EDC145B}" destId="{4F2682D0-370F-4576-8506-39A77B10E67B}" srcOrd="0" destOrd="0" presId="urn:microsoft.com/office/officeart/2005/8/layout/hierarchy1"/>
    <dgm:cxn modelId="{AA9BB62C-D5EC-4F9C-BD03-4B298E28FB41}" type="presParOf" srcId="{4F2682D0-370F-4576-8506-39A77B10E67B}" destId="{FB04E7BF-B902-47B3-AAEE-A981FB77280B}" srcOrd="0" destOrd="0" presId="urn:microsoft.com/office/officeart/2005/8/layout/hierarchy1"/>
    <dgm:cxn modelId="{92196471-DE84-46BE-A2A2-ABE59B51645B}" type="presParOf" srcId="{4F2682D0-370F-4576-8506-39A77B10E67B}" destId="{3BE1CD6D-1DD2-4FE3-B3F4-978B3A04095B}" srcOrd="1" destOrd="0" presId="urn:microsoft.com/office/officeart/2005/8/layout/hierarchy1"/>
    <dgm:cxn modelId="{F7A89220-20E4-496E-AB92-A77BB12A6BD1}" type="presParOf" srcId="{2BC4DF4F-E5E5-48D5-8BEE-474F6EDC145B}" destId="{3613F84B-C44F-44D0-BB4B-905E0E59FB95}" srcOrd="1" destOrd="0" presId="urn:microsoft.com/office/officeart/2005/8/layout/hierarchy1"/>
    <dgm:cxn modelId="{A9D6C5B7-2783-4E5B-9B20-AC6BC7033D24}" type="presParOf" srcId="{21F1ADC1-D8A6-4BA0-990C-E4BE747AB191}" destId="{8E2AF397-A3EB-4953-ABA6-5D95824F9B83}" srcOrd="3" destOrd="0" presId="urn:microsoft.com/office/officeart/2005/8/layout/hierarchy1"/>
    <dgm:cxn modelId="{A17DA31F-6956-4182-8158-5AFD1528642F}" type="presParOf" srcId="{8E2AF397-A3EB-4953-ABA6-5D95824F9B83}" destId="{C15B0EB9-B758-4D0D-9B6B-DBA731B90E5F}" srcOrd="0" destOrd="0" presId="urn:microsoft.com/office/officeart/2005/8/layout/hierarchy1"/>
    <dgm:cxn modelId="{BE44A732-FA56-4164-B1F8-7DEE2B68D3AD}" type="presParOf" srcId="{C15B0EB9-B758-4D0D-9B6B-DBA731B90E5F}" destId="{86B546F9-EA92-456B-B805-330D820D02CB}" srcOrd="0" destOrd="0" presId="urn:microsoft.com/office/officeart/2005/8/layout/hierarchy1"/>
    <dgm:cxn modelId="{E89831E4-AE08-42BA-AE96-C64F3CDD39B1}" type="presParOf" srcId="{C15B0EB9-B758-4D0D-9B6B-DBA731B90E5F}" destId="{3340106D-C4EA-4234-8CDA-D77F8D24944D}" srcOrd="1" destOrd="0" presId="urn:microsoft.com/office/officeart/2005/8/layout/hierarchy1"/>
    <dgm:cxn modelId="{45C7031E-E8BD-4356-BF01-0C8A07E29289}" type="presParOf" srcId="{8E2AF397-A3EB-4953-ABA6-5D95824F9B83}" destId="{E8A18EEF-24BC-4675-8F79-B08200936BA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85CD1-01C1-46FA-872A-AE892129373C}">
      <dsp:nvSpPr>
        <dsp:cNvPr id="0" name=""/>
        <dsp:cNvSpPr/>
      </dsp:nvSpPr>
      <dsp:spPr>
        <a:xfrm>
          <a:off x="2951" y="847874"/>
          <a:ext cx="2107200" cy="1338072"/>
        </a:xfrm>
        <a:prstGeom prst="roundRect">
          <a:avLst>
            <a:gd name="adj" fmla="val 10000"/>
          </a:avLst>
        </a:prstGeom>
        <a:solidFill>
          <a:srgbClr val="A795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4F5C0-645B-46FD-9A93-9BFB999EBCDB}">
      <dsp:nvSpPr>
        <dsp:cNvPr id="0" name=""/>
        <dsp:cNvSpPr/>
      </dsp:nvSpPr>
      <dsp:spPr>
        <a:xfrm>
          <a:off x="237084" y="1070301"/>
          <a:ext cx="2107200" cy="1338072"/>
        </a:xfrm>
        <a:prstGeom prst="roundRect">
          <a:avLst>
            <a:gd name="adj" fmla="val 10000"/>
          </a:avLst>
        </a:prstGeom>
        <a:solidFill>
          <a:schemeClr val="lt1">
            <a:alpha val="90000"/>
            <a:hueOff val="0"/>
            <a:satOff val="0"/>
            <a:lumOff val="0"/>
            <a:alphaOff val="0"/>
          </a:schemeClr>
        </a:solidFill>
        <a:ln w="12700" cap="flat" cmpd="sng" algn="ctr">
          <a:solidFill>
            <a:srgbClr val="231F2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Corbel" panose="020B0503020204020204" pitchFamily="34" charset="0"/>
            </a:rPr>
            <a:t>What to do next?</a:t>
          </a:r>
          <a:endParaRPr lang="en-US" sz="1900" kern="1200">
            <a:latin typeface="Corbel" panose="020B0503020204020204" pitchFamily="34" charset="0"/>
          </a:endParaRPr>
        </a:p>
      </dsp:txBody>
      <dsp:txXfrm>
        <a:off x="276275" y="1109492"/>
        <a:ext cx="2028818" cy="1259690"/>
      </dsp:txXfrm>
    </dsp:sp>
    <dsp:sp modelId="{36B6B0A2-150D-4E08-8E57-414120F0AEEB}">
      <dsp:nvSpPr>
        <dsp:cNvPr id="0" name=""/>
        <dsp:cNvSpPr/>
      </dsp:nvSpPr>
      <dsp:spPr>
        <a:xfrm>
          <a:off x="2578418" y="847874"/>
          <a:ext cx="2107200" cy="1338072"/>
        </a:xfrm>
        <a:prstGeom prst="roundRect">
          <a:avLst>
            <a:gd name="adj" fmla="val 10000"/>
          </a:avLst>
        </a:prstGeom>
        <a:solidFill>
          <a:srgbClr val="A795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5B941-91C6-46A0-AB61-BF9060D620EF}">
      <dsp:nvSpPr>
        <dsp:cNvPr id="0" name=""/>
        <dsp:cNvSpPr/>
      </dsp:nvSpPr>
      <dsp:spPr>
        <a:xfrm>
          <a:off x="2812552" y="1070301"/>
          <a:ext cx="2107200" cy="133807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orbel" panose="020B0503020204020204" pitchFamily="34" charset="0"/>
            </a:rPr>
            <a:t>What should happen leading into the 30</a:t>
          </a:r>
          <a:r>
            <a:rPr lang="en-US" sz="1900" kern="1200" baseline="30000" dirty="0">
              <a:latin typeface="Corbel" panose="020B0503020204020204" pitchFamily="34" charset="0"/>
            </a:rPr>
            <a:t>th</a:t>
          </a:r>
          <a:r>
            <a:rPr lang="en-US" sz="1900" kern="1200" dirty="0">
              <a:latin typeface="Corbel" panose="020B0503020204020204" pitchFamily="34" charset="0"/>
            </a:rPr>
            <a:t> June? </a:t>
          </a:r>
        </a:p>
      </dsp:txBody>
      <dsp:txXfrm>
        <a:off x="2851743" y="1109492"/>
        <a:ext cx="2028818" cy="1259690"/>
      </dsp:txXfrm>
    </dsp:sp>
    <dsp:sp modelId="{FB04E7BF-B902-47B3-AAEE-A981FB77280B}">
      <dsp:nvSpPr>
        <dsp:cNvPr id="0" name=""/>
        <dsp:cNvSpPr/>
      </dsp:nvSpPr>
      <dsp:spPr>
        <a:xfrm>
          <a:off x="5153886" y="847874"/>
          <a:ext cx="2107200" cy="1338072"/>
        </a:xfrm>
        <a:prstGeom prst="roundRect">
          <a:avLst>
            <a:gd name="adj" fmla="val 10000"/>
          </a:avLst>
        </a:prstGeom>
        <a:solidFill>
          <a:srgbClr val="A795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1CD6D-1DD2-4FE3-B3F4-978B3A04095B}">
      <dsp:nvSpPr>
        <dsp:cNvPr id="0" name=""/>
        <dsp:cNvSpPr/>
      </dsp:nvSpPr>
      <dsp:spPr>
        <a:xfrm>
          <a:off x="5388020" y="1070301"/>
          <a:ext cx="2107200" cy="133807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orbel" panose="020B0503020204020204" pitchFamily="34" charset="0"/>
            </a:rPr>
            <a:t>What should happen on the 30</a:t>
          </a:r>
          <a:r>
            <a:rPr lang="en-US" sz="1900" kern="1200" baseline="30000" dirty="0">
              <a:latin typeface="Corbel" panose="020B0503020204020204" pitchFamily="34" charset="0"/>
            </a:rPr>
            <a:t>th</a:t>
          </a:r>
          <a:r>
            <a:rPr lang="en-US" sz="1900" kern="1200" dirty="0">
              <a:latin typeface="Corbel" panose="020B0503020204020204" pitchFamily="34" charset="0"/>
            </a:rPr>
            <a:t> June?</a:t>
          </a:r>
        </a:p>
      </dsp:txBody>
      <dsp:txXfrm>
        <a:off x="5427211" y="1109492"/>
        <a:ext cx="2028818" cy="1259690"/>
      </dsp:txXfrm>
    </dsp:sp>
    <dsp:sp modelId="{86B546F9-EA92-456B-B805-330D820D02CB}">
      <dsp:nvSpPr>
        <dsp:cNvPr id="0" name=""/>
        <dsp:cNvSpPr/>
      </dsp:nvSpPr>
      <dsp:spPr>
        <a:xfrm>
          <a:off x="7732305" y="887615"/>
          <a:ext cx="2107200" cy="1338072"/>
        </a:xfrm>
        <a:prstGeom prst="roundRect">
          <a:avLst>
            <a:gd name="adj" fmla="val 10000"/>
          </a:avLst>
        </a:prstGeom>
        <a:solidFill>
          <a:srgbClr val="A795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0106D-C4EA-4234-8CDA-D77F8D24944D}">
      <dsp:nvSpPr>
        <dsp:cNvPr id="0" name=""/>
        <dsp:cNvSpPr/>
      </dsp:nvSpPr>
      <dsp:spPr>
        <a:xfrm>
          <a:off x="7966439" y="1110041"/>
          <a:ext cx="2107200" cy="133807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orbel" panose="020B0503020204020204" pitchFamily="34" charset="0"/>
            </a:rPr>
            <a:t>What should happen </a:t>
          </a:r>
          <a:r>
            <a:rPr lang="en-US" sz="1900" kern="1200">
              <a:latin typeface="Corbel" panose="020B0503020204020204" pitchFamily="34" charset="0"/>
            </a:rPr>
            <a:t>from the </a:t>
          </a:r>
          <a:r>
            <a:rPr lang="en-US" sz="1900" kern="1200" dirty="0">
              <a:latin typeface="Corbel" panose="020B0503020204020204" pitchFamily="34" charset="0"/>
            </a:rPr>
            <a:t>1</a:t>
          </a:r>
          <a:r>
            <a:rPr lang="en-US" sz="1900" kern="1200" baseline="30000" dirty="0">
              <a:latin typeface="Corbel" panose="020B0503020204020204" pitchFamily="34" charset="0"/>
            </a:rPr>
            <a:t>st</a:t>
          </a:r>
          <a:r>
            <a:rPr lang="en-US" sz="1900" kern="1200" dirty="0">
              <a:latin typeface="Corbel" panose="020B0503020204020204" pitchFamily="34" charset="0"/>
            </a:rPr>
            <a:t> July?</a:t>
          </a:r>
        </a:p>
      </dsp:txBody>
      <dsp:txXfrm>
        <a:off x="8005630" y="1149232"/>
        <a:ext cx="2028818" cy="12596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AU"/>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FE3156E-73B6-4B73-A4D0-50FBEE4AB76A}" type="datetimeFigureOut">
              <a:rPr lang="en-AU" smtClean="0"/>
              <a:t>9/06/2022</a:t>
            </a:fld>
            <a:endParaRPr lang="en-AU"/>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AU"/>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641FF88-A82E-4EC3-91A4-C977818EE387}" type="slidenum">
              <a:rPr lang="en-AU" smtClean="0"/>
              <a:t>‹#›</a:t>
            </a:fld>
            <a:endParaRPr lang="en-AU"/>
          </a:p>
        </p:txBody>
      </p:sp>
    </p:spTree>
    <p:extLst>
      <p:ext uri="{BB962C8B-B14F-4D97-AF65-F5344CB8AC3E}">
        <p14:creationId xmlns:p14="http://schemas.microsoft.com/office/powerpoint/2010/main" val="190884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Welcome to this Webinar on Tax Planning &amp; Superannuation Strategies - my name is Peter Locandro, the Managing Partner of Financially Sorted.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hope that you are all safe and well, nit getting knocked around with Covid or the Flu going around and getting some normality back into your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 as a team at Financially Sorted thought that it would be great to talk &amp; communicate to our clients </a:t>
            </a:r>
            <a:r>
              <a:rPr lang="en-US" dirty="0"/>
              <a:t>about what should be happening right now, well before 30</a:t>
            </a:r>
            <a:r>
              <a:rPr lang="en-US" baseline="30000" dirty="0"/>
              <a:t>th</a:t>
            </a:r>
            <a:r>
              <a:rPr lang="en-US" dirty="0"/>
              <a:t> June 2022 and the end of the financial year.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a team of tax professionals where are here to assist. We will continue to communicate with you all, whether that be via email, newsletters, conversations you are having with our team, social media, texts, or via webinars like these 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team at Financially Sorted are here to help you in the areas needed, both today, tomorrow &amp; beyond. Please just ask and we will certainly do our best to assist.</a:t>
            </a:r>
          </a:p>
          <a:p>
            <a:endParaRPr lang="en-US" dirty="0"/>
          </a:p>
        </p:txBody>
      </p:sp>
      <p:sp>
        <p:nvSpPr>
          <p:cNvPr id="4" name="Slide Number Placeholder 3"/>
          <p:cNvSpPr>
            <a:spLocks noGrp="1"/>
          </p:cNvSpPr>
          <p:nvPr>
            <p:ph type="sldNum" sz="quarter" idx="5"/>
          </p:nvPr>
        </p:nvSpPr>
        <p:spPr/>
        <p:txBody>
          <a:bodyPr/>
          <a:lstStyle/>
          <a:p>
            <a:fld id="{0BF70342-E7DC-4B1C-8356-BC4AEF2747AD}" type="slidenum">
              <a:rPr lang="en-AU" smtClean="0"/>
              <a:t>1</a:t>
            </a:fld>
            <a:endParaRPr lang="en-AU"/>
          </a:p>
        </p:txBody>
      </p:sp>
    </p:spTree>
    <p:extLst>
      <p:ext uri="{BB962C8B-B14F-4D97-AF65-F5344CB8AC3E}">
        <p14:creationId xmlns:p14="http://schemas.microsoft.com/office/powerpoint/2010/main" val="75415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STP – Phase 2 is coming.</a:t>
            </a:r>
          </a:p>
          <a:p>
            <a:endParaRPr lang="en-US" dirty="0"/>
          </a:p>
          <a:p>
            <a:r>
              <a:rPr lang="en-US" dirty="0"/>
              <a:t>A more detailed email was forwarded to our entire database on the Tuesday, 1</a:t>
            </a:r>
            <a:r>
              <a:rPr lang="en-US" baseline="30000" dirty="0"/>
              <a:t>st</a:t>
            </a:r>
            <a:r>
              <a:rPr lang="en-US" dirty="0"/>
              <a:t> June which highlighted the extra reporting requirements from all employees &amp; the ongoing and extra obligations moving forward.</a:t>
            </a:r>
          </a:p>
          <a:p>
            <a:endParaRPr lang="en-US" dirty="0"/>
          </a:p>
          <a:p>
            <a:r>
              <a:rPr lang="en-US" dirty="0"/>
              <a:t>If you need a copy of that forwarded to you again, please just ask.</a:t>
            </a:r>
          </a:p>
          <a:p>
            <a:endParaRPr lang="en-US" dirty="0"/>
          </a:p>
          <a:p>
            <a:r>
              <a:rPr lang="en-US" dirty="0"/>
              <a:t>This has also been placed on our website under the News section for your reading &amp; the action points required. </a:t>
            </a:r>
          </a:p>
        </p:txBody>
      </p:sp>
      <p:sp>
        <p:nvSpPr>
          <p:cNvPr id="4" name="Slide Number Placeholder 3"/>
          <p:cNvSpPr>
            <a:spLocks noGrp="1"/>
          </p:cNvSpPr>
          <p:nvPr>
            <p:ph type="sldNum" sz="quarter" idx="5"/>
          </p:nvPr>
        </p:nvSpPr>
        <p:spPr/>
        <p:txBody>
          <a:bodyPr/>
          <a:lstStyle/>
          <a:p>
            <a:fld id="{E641FF88-A82E-4EC3-91A4-C977818EE387}" type="slidenum">
              <a:rPr lang="en-AU" smtClean="0"/>
              <a:t>10</a:t>
            </a:fld>
            <a:endParaRPr lang="en-AU"/>
          </a:p>
        </p:txBody>
      </p:sp>
    </p:spTree>
    <p:extLst>
      <p:ext uri="{BB962C8B-B14F-4D97-AF65-F5344CB8AC3E}">
        <p14:creationId xmlns:p14="http://schemas.microsoft.com/office/powerpoint/2010/main" val="236403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STP – Phase 2 is coming.</a:t>
            </a:r>
          </a:p>
          <a:p>
            <a:endParaRPr lang="en-US" dirty="0"/>
          </a:p>
          <a:p>
            <a:r>
              <a:rPr lang="en-US" dirty="0"/>
              <a:t>A more detailed email was forwarded to our entire database on the Tuesday, 1</a:t>
            </a:r>
            <a:r>
              <a:rPr lang="en-US" baseline="30000" dirty="0"/>
              <a:t>st</a:t>
            </a:r>
            <a:r>
              <a:rPr lang="en-US" dirty="0"/>
              <a:t> June which highlighted the extra reporting requirements from all employees &amp; the ongoing and extra obligations moving forward.</a:t>
            </a:r>
          </a:p>
          <a:p>
            <a:endParaRPr lang="en-US" dirty="0"/>
          </a:p>
          <a:p>
            <a:r>
              <a:rPr lang="en-US" dirty="0"/>
              <a:t>If you need a copy of that forwarded to you again, please just ask.</a:t>
            </a:r>
          </a:p>
          <a:p>
            <a:endParaRPr lang="en-US" dirty="0"/>
          </a:p>
          <a:p>
            <a:r>
              <a:rPr lang="en-US" dirty="0"/>
              <a:t>This has also been placed on our website under the News section for your reading &amp; the action points required. </a:t>
            </a:r>
          </a:p>
        </p:txBody>
      </p:sp>
      <p:sp>
        <p:nvSpPr>
          <p:cNvPr id="4" name="Slide Number Placeholder 3"/>
          <p:cNvSpPr>
            <a:spLocks noGrp="1"/>
          </p:cNvSpPr>
          <p:nvPr>
            <p:ph type="sldNum" sz="quarter" idx="5"/>
          </p:nvPr>
        </p:nvSpPr>
        <p:spPr/>
        <p:txBody>
          <a:bodyPr/>
          <a:lstStyle/>
          <a:p>
            <a:fld id="{E641FF88-A82E-4EC3-91A4-C977818EE387}" type="slidenum">
              <a:rPr lang="en-AU" smtClean="0"/>
              <a:t>11</a:t>
            </a:fld>
            <a:endParaRPr lang="en-AU"/>
          </a:p>
        </p:txBody>
      </p:sp>
    </p:spTree>
    <p:extLst>
      <p:ext uri="{BB962C8B-B14F-4D97-AF65-F5344CB8AC3E}">
        <p14:creationId xmlns:p14="http://schemas.microsoft.com/office/powerpoint/2010/main" val="150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lets have a look at some strategies – both tax planning &amp; superannuation also.</a:t>
            </a:r>
          </a:p>
          <a:p>
            <a:endParaRPr lang="en-US"/>
          </a:p>
          <a:p>
            <a:r>
              <a:rPr lang="en-US"/>
              <a:t>We will cover the income side of things first &amp; then we will look at expense strategies followed by some super strategies.</a:t>
            </a:r>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12</a:t>
            </a:fld>
            <a:endParaRPr lang="en-AU"/>
          </a:p>
        </p:txBody>
      </p:sp>
    </p:spTree>
    <p:extLst>
      <p:ext uri="{BB962C8B-B14F-4D97-AF65-F5344CB8AC3E}">
        <p14:creationId xmlns:p14="http://schemas.microsoft.com/office/powerpoint/2010/main" val="336085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 be very careful of FBT implications that may be occurred on your team members of staff utilizing this strategy.</a:t>
            </a:r>
          </a:p>
          <a:p>
            <a:endParaRPr lang="en-US" dirty="0"/>
          </a:p>
          <a:p>
            <a:r>
              <a:rPr lang="en-US" dirty="0"/>
              <a:t>That is another topic for another webinar.</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13</a:t>
            </a:fld>
            <a:endParaRPr lang="en-AU"/>
          </a:p>
        </p:txBody>
      </p:sp>
    </p:spTree>
    <p:extLst>
      <p:ext uri="{BB962C8B-B14F-4D97-AF65-F5344CB8AC3E}">
        <p14:creationId xmlns:p14="http://schemas.microsoft.com/office/powerpoint/2010/main" val="407337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have a look at a working example of how salary sacrificing may benefit you.</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14</a:t>
            </a:fld>
            <a:endParaRPr lang="en-AU"/>
          </a:p>
        </p:txBody>
      </p:sp>
    </p:spTree>
    <p:extLst>
      <p:ext uri="{BB962C8B-B14F-4D97-AF65-F5344CB8AC3E}">
        <p14:creationId xmlns:p14="http://schemas.microsoft.com/office/powerpoint/2010/main" val="3429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 this is a very basic example but shows the power of salary sacrificing.</a:t>
            </a:r>
          </a:p>
          <a:p>
            <a:endParaRPr lang="en-US" dirty="0"/>
          </a:p>
          <a:p>
            <a:r>
              <a:rPr lang="en-US" dirty="0"/>
              <a:t>As an extra benefit – there is also an extra amount of $11,050 (after taxes) in your superfund for later in life, for retirement.</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15</a:t>
            </a:fld>
            <a:endParaRPr lang="en-AU"/>
          </a:p>
        </p:txBody>
      </p:sp>
    </p:spTree>
    <p:extLst>
      <p:ext uri="{BB962C8B-B14F-4D97-AF65-F5344CB8AC3E}">
        <p14:creationId xmlns:p14="http://schemas.microsoft.com/office/powerpoint/2010/main" val="342103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look at an example.</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16</a:t>
            </a:fld>
            <a:endParaRPr lang="en-AU"/>
          </a:p>
        </p:txBody>
      </p:sp>
    </p:spTree>
    <p:extLst>
      <p:ext uri="{BB962C8B-B14F-4D97-AF65-F5344CB8AC3E}">
        <p14:creationId xmlns:p14="http://schemas.microsoft.com/office/powerpoint/2010/main" val="338445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have a look at a simple example of how salary sacrificing may benefit you.</a:t>
            </a:r>
          </a:p>
          <a:p>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17</a:t>
            </a:fld>
            <a:endParaRPr lang="en-AU"/>
          </a:p>
        </p:txBody>
      </p:sp>
    </p:spTree>
    <p:extLst>
      <p:ext uri="{BB962C8B-B14F-4D97-AF65-F5344CB8AC3E}">
        <p14:creationId xmlns:p14="http://schemas.microsoft.com/office/powerpoint/2010/main" val="173253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have a look at a simple example of how salary sacrificing may benefit you.</a:t>
            </a:r>
          </a:p>
          <a:p>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18</a:t>
            </a:fld>
            <a:endParaRPr lang="en-AU"/>
          </a:p>
        </p:txBody>
      </p:sp>
    </p:spTree>
    <p:extLst>
      <p:ext uri="{BB962C8B-B14F-4D97-AF65-F5344CB8AC3E}">
        <p14:creationId xmlns:p14="http://schemas.microsoft.com/office/powerpoint/2010/main" val="10866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19</a:t>
            </a:fld>
            <a:endParaRPr lang="en-AU"/>
          </a:p>
        </p:txBody>
      </p:sp>
    </p:spTree>
    <p:extLst>
      <p:ext uri="{BB962C8B-B14F-4D97-AF65-F5344CB8AC3E}">
        <p14:creationId xmlns:p14="http://schemas.microsoft.com/office/powerpoint/2010/main" val="89649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are back working in the respective offices &amp; we certainly are here to assist.</a:t>
            </a:r>
          </a:p>
          <a:p>
            <a:endParaRPr lang="en-US" dirty="0"/>
          </a:p>
          <a:p>
            <a:r>
              <a:rPr lang="en-US" dirty="0"/>
              <a:t>I would like to say thank you though for the crazy times we currently find ourselves in. Us, like many other businesses, have on occasions had less team members available because of Covid and the Flu going around. I really do appreciate your ongoing support.</a:t>
            </a:r>
          </a:p>
          <a:p>
            <a:endParaRPr lang="en-US" dirty="0"/>
          </a:p>
          <a:p>
            <a:r>
              <a:rPr lang="en-US" dirty="0"/>
              <a:t>We, like many other businesses have created &amp; used technology to the best of our ability. </a:t>
            </a:r>
          </a:p>
          <a:p>
            <a:endParaRPr lang="en-US" dirty="0"/>
          </a:p>
          <a:p>
            <a:r>
              <a:rPr lang="en-US" dirty="0"/>
              <a:t>We will certainly keep you updated when things change, whether it be with technology that we use or as legislation &amp; law interruptions change.</a:t>
            </a:r>
          </a:p>
          <a:p>
            <a:endParaRPr lang="en-US" dirty="0"/>
          </a:p>
          <a:p>
            <a:r>
              <a:rPr lang="en-US" dirty="0"/>
              <a:t>We will continue to run webinars just like these to help with our communication to you and the service you all deserve.</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2</a:t>
            </a:fld>
            <a:endParaRPr lang="en-AU"/>
          </a:p>
        </p:txBody>
      </p:sp>
    </p:spTree>
    <p:extLst>
      <p:ext uri="{BB962C8B-B14F-4D97-AF65-F5344CB8AC3E}">
        <p14:creationId xmlns:p14="http://schemas.microsoft.com/office/powerpoint/2010/main" val="486892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20</a:t>
            </a:fld>
            <a:endParaRPr lang="en-AU"/>
          </a:p>
        </p:txBody>
      </p:sp>
    </p:spTree>
    <p:extLst>
      <p:ext uri="{BB962C8B-B14F-4D97-AF65-F5344CB8AC3E}">
        <p14:creationId xmlns:p14="http://schemas.microsoft.com/office/powerpoint/2010/main" val="3318363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21</a:t>
            </a:fld>
            <a:endParaRPr lang="en-AU"/>
          </a:p>
        </p:txBody>
      </p:sp>
    </p:spTree>
    <p:extLst>
      <p:ext uri="{BB962C8B-B14F-4D97-AF65-F5344CB8AC3E}">
        <p14:creationId xmlns:p14="http://schemas.microsoft.com/office/powerpoint/2010/main" val="409142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22</a:t>
            </a:fld>
            <a:endParaRPr lang="en-AU"/>
          </a:p>
        </p:txBody>
      </p:sp>
    </p:spTree>
    <p:extLst>
      <p:ext uri="{BB962C8B-B14F-4D97-AF65-F5344CB8AC3E}">
        <p14:creationId xmlns:p14="http://schemas.microsoft.com/office/powerpoint/2010/main" val="4012803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going to spend money in July/August, even in September, possibly do it pre-30th June instead.</a:t>
            </a:r>
          </a:p>
          <a:p>
            <a:endParaRPr lang="en-US" dirty="0"/>
          </a:p>
          <a:p>
            <a:r>
              <a:rPr lang="en-US" dirty="0"/>
              <a:t>Some common examples may include:</a:t>
            </a:r>
          </a:p>
          <a:p>
            <a:endParaRPr lang="en-US" dirty="0"/>
          </a:p>
          <a:p>
            <a:pPr marL="171450" indent="-171450">
              <a:buFont typeface="Arial" panose="020B0604020202020204" pitchFamily="34" charset="0"/>
              <a:buChar char="•"/>
            </a:pPr>
            <a:r>
              <a:rPr lang="en-US" dirty="0"/>
              <a:t>Insurance premiums,</a:t>
            </a:r>
          </a:p>
          <a:p>
            <a:pPr marL="171450" indent="-171450">
              <a:buFont typeface="Arial" panose="020B0604020202020204" pitchFamily="34" charset="0"/>
              <a:buChar char="•"/>
            </a:pPr>
            <a:r>
              <a:rPr lang="en-US" dirty="0"/>
              <a:t>printing &amp; stationary,</a:t>
            </a:r>
          </a:p>
          <a:p>
            <a:pPr marL="171450" indent="-171450">
              <a:buFont typeface="Arial" panose="020B0604020202020204" pitchFamily="34" charset="0"/>
              <a:buChar char="•"/>
            </a:pPr>
            <a:r>
              <a:rPr lang="en-US" dirty="0"/>
              <a:t>computer supplies,</a:t>
            </a:r>
          </a:p>
          <a:p>
            <a:pPr marL="171450" indent="-171450">
              <a:buFont typeface="Arial" panose="020B0604020202020204" pitchFamily="34" charset="0"/>
              <a:buChar char="•"/>
            </a:pPr>
            <a:r>
              <a:rPr lang="en-US" dirty="0"/>
              <a:t>office equipment needed,</a:t>
            </a:r>
          </a:p>
          <a:p>
            <a:pPr marL="171450" indent="-171450">
              <a:buFont typeface="Arial" panose="020B0604020202020204" pitchFamily="34" charset="0"/>
              <a:buChar char="•"/>
            </a:pPr>
            <a:r>
              <a:rPr lang="en-US" dirty="0"/>
              <a:t>repairs to your office or work premises,</a:t>
            </a:r>
          </a:p>
          <a:p>
            <a:pPr marL="171450" indent="-171450">
              <a:buFont typeface="Arial" panose="020B0604020202020204" pitchFamily="34" charset="0"/>
              <a:buChar char="•"/>
            </a:pPr>
            <a:r>
              <a:rPr lang="en-US" dirty="0"/>
              <a:t>Telephone &amp; electricity for June – pay in June, not July.</a:t>
            </a:r>
          </a:p>
          <a:p>
            <a:pPr marL="171450" indent="-171450">
              <a:buFont typeface="Arial" panose="020B0604020202020204" pitchFamily="34" charset="0"/>
              <a:buChar char="•"/>
            </a:pPr>
            <a:r>
              <a:rPr lang="en-US" dirty="0"/>
              <a:t>July’s rent</a:t>
            </a:r>
          </a:p>
          <a:p>
            <a:pPr marL="171450" indent="-171450">
              <a:buFont typeface="Arial" panose="020B0604020202020204" pitchFamily="34" charset="0"/>
              <a:buChar char="•"/>
            </a:pPr>
            <a:r>
              <a:rPr lang="en-US" dirty="0"/>
              <a:t>Super SGC contributions – pay before June 30</a:t>
            </a:r>
            <a:r>
              <a:rPr lang="en-US" baseline="30000" dirty="0"/>
              <a:t>th</a:t>
            </a:r>
            <a:endParaRPr lang="en-US" dirty="0"/>
          </a:p>
          <a:p>
            <a:pPr marL="171450" indent="-171450">
              <a:buFont typeface="Arial" panose="020B0604020202020204" pitchFamily="34" charset="0"/>
              <a:buChar char="•"/>
            </a:pPr>
            <a:r>
              <a:rPr lang="en-US" dirty="0"/>
              <a:t>The list can go on and on.</a:t>
            </a:r>
          </a:p>
        </p:txBody>
      </p:sp>
      <p:sp>
        <p:nvSpPr>
          <p:cNvPr id="4" name="Slide Number Placeholder 3"/>
          <p:cNvSpPr>
            <a:spLocks noGrp="1"/>
          </p:cNvSpPr>
          <p:nvPr>
            <p:ph type="sldNum" sz="quarter" idx="5"/>
          </p:nvPr>
        </p:nvSpPr>
        <p:spPr/>
        <p:txBody>
          <a:bodyPr/>
          <a:lstStyle/>
          <a:p>
            <a:fld id="{0BF70342-E7DC-4B1C-8356-BC4AEF2747AD}" type="slidenum">
              <a:rPr lang="en-AU" smtClean="0"/>
              <a:t>23</a:t>
            </a:fld>
            <a:endParaRPr lang="en-AU"/>
          </a:p>
        </p:txBody>
      </p:sp>
    </p:spTree>
    <p:extLst>
      <p:ext uri="{BB962C8B-B14F-4D97-AF65-F5344CB8AC3E}">
        <p14:creationId xmlns:p14="http://schemas.microsoft.com/office/powerpoint/2010/main" val="4284831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202124"/>
                </a:solidFill>
                <a:effectLst/>
                <a:latin typeface="arial" panose="020B0604020202020204" pitchFamily="34" charset="0"/>
              </a:rPr>
              <a:t>Prepaid expenses</a:t>
            </a:r>
            <a:r>
              <a:rPr lang="en-US" b="0" i="0">
                <a:solidFill>
                  <a:srgbClr val="202124"/>
                </a:solidFill>
                <a:effectLst/>
                <a:latin typeface="arial" panose="020B0604020202020204" pitchFamily="34" charset="0"/>
              </a:rPr>
              <a:t> are common in any business. </a:t>
            </a:r>
          </a:p>
          <a:p>
            <a:endParaRPr lang="en-US" b="0" i="0">
              <a:solidFill>
                <a:srgbClr val="202124"/>
              </a:solidFill>
              <a:effectLst/>
              <a:latin typeface="arial" panose="020B0604020202020204" pitchFamily="34" charset="0"/>
            </a:endParaRPr>
          </a:p>
          <a:p>
            <a:r>
              <a:rPr lang="en-US" b="0" i="0">
                <a:solidFill>
                  <a:srgbClr val="202124"/>
                </a:solidFill>
                <a:effectLst/>
                <a:latin typeface="arial" panose="020B0604020202020204" pitchFamily="34" charset="0"/>
              </a:rPr>
              <a:t>Some of these </a:t>
            </a:r>
            <a:r>
              <a:rPr lang="en-US" b="1" i="0">
                <a:solidFill>
                  <a:srgbClr val="202124"/>
                </a:solidFill>
                <a:effectLst/>
                <a:latin typeface="arial" panose="020B0604020202020204" pitchFamily="34" charset="0"/>
              </a:rPr>
              <a:t>prepaid expenses</a:t>
            </a:r>
            <a:r>
              <a:rPr lang="en-US" b="0" i="0">
                <a:solidFill>
                  <a:srgbClr val="202124"/>
                </a:solidFill>
                <a:effectLst/>
                <a:latin typeface="arial" panose="020B0604020202020204" pitchFamily="34" charset="0"/>
              </a:rPr>
              <a:t> may include:</a:t>
            </a:r>
          </a:p>
          <a:p>
            <a:endParaRPr lang="en-US" b="0" i="0">
              <a:solidFill>
                <a:srgbClr val="202124"/>
              </a:solidFill>
              <a:effectLst/>
              <a:latin typeface="arial" panose="020B0604020202020204" pitchFamily="34" charset="0"/>
            </a:endParaRPr>
          </a:p>
          <a:p>
            <a:pPr marL="171450" indent="-171450">
              <a:buFont typeface="Arial" panose="020B0604020202020204" pitchFamily="34" charset="0"/>
              <a:buChar char="•"/>
            </a:pPr>
            <a:r>
              <a:rPr lang="en-US" b="0" i="0">
                <a:solidFill>
                  <a:srgbClr val="202124"/>
                </a:solidFill>
                <a:effectLst/>
                <a:latin typeface="arial" panose="020B0604020202020204" pitchFamily="34" charset="0"/>
              </a:rPr>
              <a:t>Leases or advance </a:t>
            </a:r>
            <a:r>
              <a:rPr lang="en-US" b="1" i="0">
                <a:solidFill>
                  <a:srgbClr val="202124"/>
                </a:solidFill>
                <a:effectLst/>
                <a:latin typeface="arial" panose="020B0604020202020204" pitchFamily="34" charset="0"/>
              </a:rPr>
              <a:t>rent</a:t>
            </a:r>
            <a:r>
              <a:rPr lang="en-US" b="0" i="0">
                <a:solidFill>
                  <a:srgbClr val="202124"/>
                </a:solidFill>
                <a:effectLst/>
                <a:latin typeface="arial" panose="020B0604020202020204" pitchFamily="34" charset="0"/>
              </a:rPr>
              <a:t>,</a:t>
            </a:r>
          </a:p>
          <a:p>
            <a:pPr marL="171450" indent="-171450">
              <a:buFont typeface="Arial" panose="020B0604020202020204" pitchFamily="34" charset="0"/>
              <a:buChar char="•"/>
            </a:pPr>
            <a:r>
              <a:rPr lang="en-US" b="0" i="0">
                <a:solidFill>
                  <a:srgbClr val="202124"/>
                </a:solidFill>
                <a:effectLst/>
                <a:latin typeface="arial" panose="020B0604020202020204" pitchFamily="34" charset="0"/>
              </a:rPr>
              <a:t>Insurance policies,</a:t>
            </a:r>
          </a:p>
          <a:p>
            <a:pPr marL="171450" indent="-171450">
              <a:buFont typeface="Arial" panose="020B0604020202020204" pitchFamily="34" charset="0"/>
              <a:buChar char="•"/>
            </a:pPr>
            <a:r>
              <a:rPr lang="en-US" b="0" i="0">
                <a:solidFill>
                  <a:srgbClr val="202124"/>
                </a:solidFill>
                <a:effectLst/>
                <a:latin typeface="arial" panose="020B0604020202020204" pitchFamily="34" charset="0"/>
              </a:rPr>
              <a:t>Business Advertising or marketing</a:t>
            </a:r>
          </a:p>
          <a:p>
            <a:pPr marL="171450" indent="-171450">
              <a:buFont typeface="Arial" panose="020B0604020202020204" pitchFamily="34" charset="0"/>
              <a:buChar char="•"/>
            </a:pPr>
            <a:r>
              <a:rPr lang="en-US" b="0" i="0">
                <a:solidFill>
                  <a:srgbClr val="202124"/>
                </a:solidFill>
                <a:effectLst/>
                <a:latin typeface="arial" panose="020B0604020202020204" pitchFamily="34" charset="0"/>
              </a:rPr>
              <a:t>Perhaps some upcoming subscriptions.</a:t>
            </a:r>
            <a:endParaRPr lang="en-US" b="1" i="0">
              <a:solidFill>
                <a:srgbClr val="202124"/>
              </a:solidFill>
              <a:effectLst/>
              <a:latin typeface="arial" panose="020B0604020202020204" pitchFamily="34" charset="0"/>
            </a:endParaRPr>
          </a:p>
          <a:p>
            <a:pPr marL="0" indent="0">
              <a:buFont typeface="Arial" panose="020B0604020202020204" pitchFamily="34" charset="0"/>
              <a:buNone/>
            </a:pPr>
            <a:endParaRPr lang="en-US" b="1" i="0">
              <a:solidFill>
                <a:srgbClr val="202124"/>
              </a:solidFill>
              <a:effectLst/>
              <a:latin typeface="arial" panose="020B0604020202020204" pitchFamily="34" charset="0"/>
            </a:endParaRPr>
          </a:p>
          <a:p>
            <a:pPr marL="0" indent="0">
              <a:buFont typeface="Arial" panose="020B0604020202020204" pitchFamily="34" charset="0"/>
              <a:buNone/>
            </a:pPr>
            <a:r>
              <a:rPr lang="en-US" b="1" i="0">
                <a:solidFill>
                  <a:srgbClr val="202124"/>
                </a:solidFill>
                <a:effectLst/>
                <a:latin typeface="arial" panose="020B0604020202020204" pitchFamily="34" charset="0"/>
              </a:rPr>
              <a:t>You must be a small business to take advantage of this.</a:t>
            </a:r>
          </a:p>
          <a:p>
            <a:pPr marL="171450" indent="-171450">
              <a:buFont typeface="Arial" panose="020B0604020202020204" pitchFamily="34" charset="0"/>
              <a:buChar char="•"/>
            </a:pPr>
            <a:endParaRPr lang="en-US" b="1" i="0">
              <a:solidFill>
                <a:srgbClr val="202124"/>
              </a:solidFill>
              <a:effectLst/>
              <a:latin typeface="arial" panose="020B0604020202020204" pitchFamily="34" charset="0"/>
            </a:endParaRPr>
          </a:p>
          <a:p>
            <a:pPr algn="l"/>
            <a:r>
              <a:rPr lang="en-US" b="0" i="0">
                <a:solidFill>
                  <a:srgbClr val="666666"/>
                </a:solidFill>
                <a:effectLst/>
                <a:latin typeface="Swiss721BT-Light"/>
              </a:rPr>
              <a:t>You are a small business entity if you are an individual, partnership, company or trust that:</a:t>
            </a:r>
          </a:p>
          <a:p>
            <a:pPr algn="l"/>
            <a:endParaRPr lang="en-US" b="0" i="0">
              <a:solidFill>
                <a:srgbClr val="666666"/>
              </a:solidFill>
              <a:effectLst/>
              <a:latin typeface="Swiss721BT-Light"/>
            </a:endParaRPr>
          </a:p>
          <a:p>
            <a:pPr algn="l">
              <a:buFont typeface="Arial" panose="020B0604020202020204" pitchFamily="34" charset="0"/>
              <a:buChar char="•"/>
            </a:pPr>
            <a:r>
              <a:rPr lang="en-US" b="0" i="0">
                <a:solidFill>
                  <a:srgbClr val="666666"/>
                </a:solidFill>
                <a:effectLst/>
                <a:latin typeface="Swiss721BT-Light"/>
              </a:rPr>
              <a:t>is carrying on a business</a:t>
            </a:r>
          </a:p>
          <a:p>
            <a:pPr algn="l">
              <a:buFont typeface="Arial" panose="020B0604020202020204" pitchFamily="34" charset="0"/>
              <a:buNone/>
            </a:pPr>
            <a:endParaRPr lang="en-US" b="0" i="0">
              <a:solidFill>
                <a:srgbClr val="666666"/>
              </a:solidFill>
              <a:effectLst/>
              <a:latin typeface="Swiss721BT-Light"/>
            </a:endParaRPr>
          </a:p>
          <a:p>
            <a:pPr algn="l">
              <a:buFont typeface="Arial" panose="020B0604020202020204" pitchFamily="34" charset="0"/>
              <a:buChar char="•"/>
            </a:pPr>
            <a:r>
              <a:rPr lang="en-US" b="0" i="0">
                <a:solidFill>
                  <a:srgbClr val="666666"/>
                </a:solidFill>
                <a:effectLst/>
                <a:latin typeface="Swiss721BT-Light"/>
              </a:rPr>
              <a:t>has an aggregated turnover of less than $10 million.</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BF70342-E7DC-4B1C-8356-BC4AEF2747AD}" type="slidenum">
              <a:rPr lang="en-AU" smtClean="0"/>
              <a:t>24</a:t>
            </a:fld>
            <a:endParaRPr lang="en-AU"/>
          </a:p>
        </p:txBody>
      </p:sp>
    </p:spTree>
    <p:extLst>
      <p:ext uri="{BB962C8B-B14F-4D97-AF65-F5344CB8AC3E}">
        <p14:creationId xmlns:p14="http://schemas.microsoft.com/office/powerpoint/2010/main" val="418341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full cost of an eligible capital asset that is acquired after 7:30pm AEDT on 6 October 2020 and first used or installed ready for use by 30 June 2023 may be fully deducted.</a:t>
            </a:r>
          </a:p>
          <a:p>
            <a:endParaRPr lang="en-US"/>
          </a:p>
          <a:p>
            <a:r>
              <a:rPr lang="en-US"/>
              <a:t>This deduction is available for any business with an aggregated annual turnover of less than $5b. </a:t>
            </a:r>
          </a:p>
          <a:p>
            <a:endParaRPr lang="en-US"/>
          </a:p>
          <a:p>
            <a:r>
              <a:rPr lang="en-US"/>
              <a:t>The full expense will be available in the income year the eligible capital asset is first used or installed ready for use.</a:t>
            </a:r>
          </a:p>
          <a:p>
            <a:endParaRPr lang="en-US"/>
          </a:p>
          <a:p>
            <a:r>
              <a:rPr lang="en-US"/>
              <a:t>The outright deduction may also be available for the cost of improvements to existing eligible depreciable assets during the full expensing period.</a:t>
            </a:r>
          </a:p>
          <a:p>
            <a:endParaRPr lang="en-US"/>
          </a:p>
          <a:p>
            <a:r>
              <a:rPr lang="en-US"/>
              <a:t>An eligible depreciable asset of any value is eligible for full expensing.</a:t>
            </a:r>
          </a:p>
          <a:p>
            <a:endParaRPr lang="en-US"/>
          </a:p>
          <a:p>
            <a:r>
              <a:rPr lang="en-US"/>
              <a:t>The asset is a </a:t>
            </a:r>
            <a:r>
              <a:rPr lang="en-US" b="1" u="sng"/>
              <a:t>new</a:t>
            </a:r>
            <a:r>
              <a:rPr lang="en-US"/>
              <a:t> depreciable asset or is the cost of an improvement to an existing eligible asset, unless the taxpayer qualifies as a small or medium sized business, in which case the asset can be second-hand. </a:t>
            </a:r>
          </a:p>
          <a:p>
            <a:endParaRPr lang="en-US"/>
          </a:p>
          <a:p>
            <a:r>
              <a:rPr lang="en-US"/>
              <a:t>Small and medium sized businesses (those with an aggregated annual turnover of less than $50m) can fully deduct second-hand assets purchased and installed during the eligible period.</a:t>
            </a:r>
          </a:p>
          <a:p>
            <a:endParaRPr lang="en-US"/>
          </a:p>
          <a:p>
            <a:r>
              <a:rPr lang="en-US"/>
              <a:t>This would include new equipment for a bakery, medical equipment perhaps in a doctors or dental surgery or the local carpenter or tradie spending some money on major equipment or a brand-new trailer to carry their tools in.</a:t>
            </a:r>
            <a:endParaRPr lang="en-AU"/>
          </a:p>
          <a:p>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25</a:t>
            </a:fld>
            <a:endParaRPr lang="en-AU"/>
          </a:p>
        </p:txBody>
      </p:sp>
    </p:spTree>
    <p:extLst>
      <p:ext uri="{BB962C8B-B14F-4D97-AF65-F5344CB8AC3E}">
        <p14:creationId xmlns:p14="http://schemas.microsoft.com/office/powerpoint/2010/main" val="1272240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26</a:t>
            </a:fld>
            <a:endParaRPr lang="en-AU"/>
          </a:p>
        </p:txBody>
      </p:sp>
    </p:spTree>
    <p:extLst>
      <p:ext uri="{BB962C8B-B14F-4D97-AF65-F5344CB8AC3E}">
        <p14:creationId xmlns:p14="http://schemas.microsoft.com/office/powerpoint/2010/main" val="1049634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Importance of financial </a:t>
            </a:r>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27</a:t>
            </a:fld>
            <a:endParaRPr lang="en-AU"/>
          </a:p>
        </p:txBody>
      </p:sp>
    </p:spTree>
    <p:extLst>
      <p:ext uri="{BB962C8B-B14F-4D97-AF65-F5344CB8AC3E}">
        <p14:creationId xmlns:p14="http://schemas.microsoft.com/office/powerpoint/2010/main" val="3396414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Sections D &amp; E are very technical/complex areas and something that should be investigated on a case-by-case basis.</a:t>
            </a:r>
          </a:p>
          <a:p>
            <a:endParaRPr lang="en-US"/>
          </a:p>
          <a:p>
            <a:r>
              <a:rPr lang="en-US"/>
              <a:t>I am telling you because some of our clients utilise it, can help with Centrelink &amp; wealth creation.</a:t>
            </a:r>
          </a:p>
          <a:p>
            <a:endParaRPr lang="en-US"/>
          </a:p>
          <a:p>
            <a:r>
              <a:rPr lang="en-US"/>
              <a:t>Proper financial planning should be done with superannuation, especially these types of arrangement.</a:t>
            </a:r>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28</a:t>
            </a:fld>
            <a:endParaRPr lang="en-AU"/>
          </a:p>
        </p:txBody>
      </p:sp>
    </p:spTree>
    <p:extLst>
      <p:ext uri="{BB962C8B-B14F-4D97-AF65-F5344CB8AC3E}">
        <p14:creationId xmlns:p14="http://schemas.microsoft.com/office/powerpoint/2010/main" val="724876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29</a:t>
            </a:fld>
            <a:endParaRPr lang="en-AU"/>
          </a:p>
        </p:txBody>
      </p:sp>
    </p:spTree>
    <p:extLst>
      <p:ext uri="{BB962C8B-B14F-4D97-AF65-F5344CB8AC3E}">
        <p14:creationId xmlns:p14="http://schemas.microsoft.com/office/powerpoint/2010/main" val="24656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advice only – it has </a:t>
            </a:r>
            <a:r>
              <a:rPr lang="en-US" b="1" u="sng" dirty="0"/>
              <a:t>not been</a:t>
            </a:r>
            <a:r>
              <a:rPr lang="en-US" dirty="0"/>
              <a:t> designed for your particular situation or taking into account your particular circumstances.</a:t>
            </a:r>
          </a:p>
          <a:p>
            <a:endParaRPr lang="en-US" dirty="0"/>
          </a:p>
          <a:p>
            <a:r>
              <a:rPr lang="en-US" dirty="0"/>
              <a:t>Please seek the appropriate expert advice where needed.</a:t>
            </a:r>
          </a:p>
          <a:p>
            <a:endParaRPr lang="en-US" dirty="0"/>
          </a:p>
          <a:p>
            <a:r>
              <a:rPr lang="en-US" dirty="0"/>
              <a:t>What I will also say at the outset is, there are many rules or strategies that many of our clients and businesses use to help legally minimise tax liability every year.</a:t>
            </a:r>
          </a:p>
          <a:p>
            <a:endParaRPr lang="en-US" dirty="0"/>
          </a:p>
          <a:p>
            <a:r>
              <a:rPr lang="en-US" dirty="0"/>
              <a:t>In 60 minutes, we certainly can’t cover everything and bear in mind that everyone's situation, circumstances and businesses are totally different.</a:t>
            </a:r>
          </a:p>
          <a:p>
            <a:endParaRPr lang="en-US" dirty="0"/>
          </a:p>
          <a:p>
            <a:r>
              <a:rPr lang="en-US" dirty="0"/>
              <a:t>Any tax planning or superannuation strategy even considered should always tie back to your goals &amp; objectives also – what are your goals &amp; objectives?</a:t>
            </a:r>
          </a:p>
          <a:p>
            <a:endParaRPr lang="en-US" dirty="0"/>
          </a:p>
          <a:p>
            <a:r>
              <a:rPr lang="en-US" dirty="0"/>
              <a:t>I or the team are more than happy to talk to your further if needed about your situation.</a:t>
            </a:r>
          </a:p>
          <a:p>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3</a:t>
            </a:fld>
            <a:endParaRPr lang="en-AU"/>
          </a:p>
        </p:txBody>
      </p:sp>
    </p:spTree>
    <p:extLst>
      <p:ext uri="{BB962C8B-B14F-4D97-AF65-F5344CB8AC3E}">
        <p14:creationId xmlns:p14="http://schemas.microsoft.com/office/powerpoint/2010/main" val="3637837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Taxes – super @ 15% vs outside of super, possibly 30 – 35 or 45% plus.</a:t>
            </a:r>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30</a:t>
            </a:fld>
            <a:endParaRPr lang="en-AU"/>
          </a:p>
        </p:txBody>
      </p:sp>
    </p:spTree>
    <p:extLst>
      <p:ext uri="{BB962C8B-B14F-4D97-AF65-F5344CB8AC3E}">
        <p14:creationId xmlns:p14="http://schemas.microsoft.com/office/powerpoint/2010/main" val="3992072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31</a:t>
            </a:fld>
            <a:endParaRPr lang="en-AU"/>
          </a:p>
        </p:txBody>
      </p:sp>
    </p:spTree>
    <p:extLst>
      <p:ext uri="{BB962C8B-B14F-4D97-AF65-F5344CB8AC3E}">
        <p14:creationId xmlns:p14="http://schemas.microsoft.com/office/powerpoint/2010/main" val="2831670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32</a:t>
            </a:fld>
            <a:endParaRPr lang="en-AU"/>
          </a:p>
        </p:txBody>
      </p:sp>
    </p:spTree>
    <p:extLst>
      <p:ext uri="{BB962C8B-B14F-4D97-AF65-F5344CB8AC3E}">
        <p14:creationId xmlns:p14="http://schemas.microsoft.com/office/powerpoint/2010/main" val="1874307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carry forward rule - $330K over 3 years.</a:t>
            </a:r>
          </a:p>
          <a:p>
            <a:endParaRPr lang="en-US" dirty="0"/>
          </a:p>
          <a:p>
            <a:r>
              <a:rPr lang="en-US" dirty="0"/>
              <a:t>Advantage – get money into a less taxed or tax-free environment possibly.</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33</a:t>
            </a:fld>
            <a:endParaRPr lang="en-AU"/>
          </a:p>
        </p:txBody>
      </p:sp>
    </p:spTree>
    <p:extLst>
      <p:ext uri="{BB962C8B-B14F-4D97-AF65-F5344CB8AC3E}">
        <p14:creationId xmlns:p14="http://schemas.microsoft.com/office/powerpoint/2010/main" val="1214404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666666"/>
                </a:solidFill>
                <a:effectLst/>
                <a:latin typeface="Swiss721BT-Light"/>
              </a:rPr>
              <a:t>The carry-forward arrangements involve accessing unused concessional cap amounts from previous years.</a:t>
            </a:r>
          </a:p>
          <a:p>
            <a:pPr algn="l"/>
            <a:endParaRPr lang="en-US" b="0" i="0">
              <a:solidFill>
                <a:srgbClr val="666666"/>
              </a:solidFill>
              <a:effectLst/>
              <a:latin typeface="Swiss721BT-Light"/>
            </a:endParaRPr>
          </a:p>
          <a:p>
            <a:pPr algn="l"/>
            <a:r>
              <a:rPr lang="en-US" b="0" i="0">
                <a:solidFill>
                  <a:srgbClr val="666666"/>
                </a:solidFill>
                <a:effectLst/>
                <a:latin typeface="Swiss721BT-Light"/>
              </a:rPr>
              <a:t>An unused cap amount occurs when the concessional contributions you made in a financial year were less than your general concessional contributions cap.</a:t>
            </a:r>
          </a:p>
          <a:p>
            <a:endParaRPr lang="en-US"/>
          </a:p>
        </p:txBody>
      </p:sp>
      <p:sp>
        <p:nvSpPr>
          <p:cNvPr id="4" name="Slide Number Placeholder 3"/>
          <p:cNvSpPr>
            <a:spLocks noGrp="1"/>
          </p:cNvSpPr>
          <p:nvPr>
            <p:ph type="sldNum" sz="quarter" idx="5"/>
          </p:nvPr>
        </p:nvSpPr>
        <p:spPr/>
        <p:txBody>
          <a:bodyPr/>
          <a:lstStyle/>
          <a:p>
            <a:fld id="{0BF70342-E7DC-4B1C-8356-BC4AEF2747AD}" type="slidenum">
              <a:rPr lang="en-AU" smtClean="0"/>
              <a:t>34</a:t>
            </a:fld>
            <a:endParaRPr lang="en-AU"/>
          </a:p>
        </p:txBody>
      </p:sp>
    </p:spTree>
    <p:extLst>
      <p:ext uri="{BB962C8B-B14F-4D97-AF65-F5344CB8AC3E}">
        <p14:creationId xmlns:p14="http://schemas.microsoft.com/office/powerpoint/2010/main" val="1035782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look at how such an arrangement may work.</a:t>
            </a:r>
          </a:p>
        </p:txBody>
      </p:sp>
      <p:sp>
        <p:nvSpPr>
          <p:cNvPr id="4" name="Slide Number Placeholder 3"/>
          <p:cNvSpPr>
            <a:spLocks noGrp="1"/>
          </p:cNvSpPr>
          <p:nvPr>
            <p:ph type="sldNum" sz="quarter" idx="5"/>
          </p:nvPr>
        </p:nvSpPr>
        <p:spPr/>
        <p:txBody>
          <a:bodyPr/>
          <a:lstStyle/>
          <a:p>
            <a:fld id="{0BF70342-E7DC-4B1C-8356-BC4AEF2747AD}" type="slidenum">
              <a:rPr lang="en-AU" smtClean="0"/>
              <a:t>35</a:t>
            </a:fld>
            <a:endParaRPr lang="en-AU"/>
          </a:p>
        </p:txBody>
      </p:sp>
    </p:spTree>
    <p:extLst>
      <p:ext uri="{BB962C8B-B14F-4D97-AF65-F5344CB8AC3E}">
        <p14:creationId xmlns:p14="http://schemas.microsoft.com/office/powerpoint/2010/main" val="2768483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have a look at a working example – let’s call it Sally’s story.</a:t>
            </a:r>
          </a:p>
          <a:p>
            <a:endParaRPr lang="en-US" dirty="0"/>
          </a:p>
          <a:p>
            <a:r>
              <a:rPr lang="en-US" dirty="0"/>
              <a:t>The introduction of the carry-forward unused concessional contributions is a great tool as you may not have money to contribute today, but circumstances could change in the future years.</a:t>
            </a:r>
          </a:p>
        </p:txBody>
      </p:sp>
      <p:sp>
        <p:nvSpPr>
          <p:cNvPr id="4" name="Slide Number Placeholder 3"/>
          <p:cNvSpPr>
            <a:spLocks noGrp="1"/>
          </p:cNvSpPr>
          <p:nvPr>
            <p:ph type="sldNum" sz="quarter" idx="5"/>
          </p:nvPr>
        </p:nvSpPr>
        <p:spPr/>
        <p:txBody>
          <a:bodyPr/>
          <a:lstStyle/>
          <a:p>
            <a:fld id="{0BF70342-E7DC-4B1C-8356-BC4AEF2747AD}" type="slidenum">
              <a:rPr lang="en-AU" smtClean="0"/>
              <a:t>36</a:t>
            </a:fld>
            <a:endParaRPr lang="en-AU"/>
          </a:p>
        </p:txBody>
      </p:sp>
    </p:spTree>
    <p:extLst>
      <p:ext uri="{BB962C8B-B14F-4D97-AF65-F5344CB8AC3E}">
        <p14:creationId xmlns:p14="http://schemas.microsoft.com/office/powerpoint/2010/main" val="3568225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 we would highlight for you all what is legislated to happen in the coming few years…</a:t>
            </a:r>
          </a:p>
          <a:p>
            <a:endParaRPr lang="en-US" dirty="0"/>
          </a:p>
          <a:p>
            <a:r>
              <a:rPr lang="en-US" dirty="0"/>
              <a:t>Those of you using Payroll software, for example, Xero, this will automatically happen on the 1</a:t>
            </a:r>
            <a:r>
              <a:rPr lang="en-US" baseline="30000" dirty="0"/>
              <a:t>st</a:t>
            </a:r>
            <a:r>
              <a:rPr lang="en-US" dirty="0"/>
              <a:t> July 2022.</a:t>
            </a:r>
          </a:p>
        </p:txBody>
      </p:sp>
      <p:sp>
        <p:nvSpPr>
          <p:cNvPr id="4" name="Slide Number Placeholder 3"/>
          <p:cNvSpPr>
            <a:spLocks noGrp="1"/>
          </p:cNvSpPr>
          <p:nvPr>
            <p:ph type="sldNum" sz="quarter" idx="5"/>
          </p:nvPr>
        </p:nvSpPr>
        <p:spPr/>
        <p:txBody>
          <a:bodyPr/>
          <a:lstStyle/>
          <a:p>
            <a:fld id="{E641FF88-A82E-4EC3-91A4-C977818EE387}" type="slidenum">
              <a:rPr lang="en-AU" smtClean="0"/>
              <a:t>37</a:t>
            </a:fld>
            <a:endParaRPr lang="en-AU"/>
          </a:p>
        </p:txBody>
      </p:sp>
    </p:spTree>
    <p:extLst>
      <p:ext uri="{BB962C8B-B14F-4D97-AF65-F5344CB8AC3E}">
        <p14:creationId xmlns:p14="http://schemas.microsoft.com/office/powerpoint/2010/main" val="3785261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for the employers and business owners out there who employ team members, from 1 upwards.</a:t>
            </a:r>
          </a:p>
          <a:p>
            <a:endParaRPr lang="en-US"/>
          </a:p>
          <a:p>
            <a:r>
              <a:rPr lang="en-US"/>
              <a:t>Workcover &amp; possible payroll tax increases also.</a:t>
            </a:r>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38</a:t>
            </a:fld>
            <a:endParaRPr lang="en-AU"/>
          </a:p>
        </p:txBody>
      </p:sp>
    </p:spTree>
    <p:extLst>
      <p:ext uri="{BB962C8B-B14F-4D97-AF65-F5344CB8AC3E}">
        <p14:creationId xmlns:p14="http://schemas.microsoft.com/office/powerpoint/2010/main" val="1457691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 we would highlight for you all what has already been legislated to happen from 1</a:t>
            </a:r>
            <a:r>
              <a:rPr lang="en-US" baseline="30000" dirty="0"/>
              <a:t>st</a:t>
            </a:r>
            <a:r>
              <a:rPr lang="en-US" dirty="0"/>
              <a:t> July 2022.</a:t>
            </a:r>
          </a:p>
          <a:p>
            <a:endParaRPr lang="en-US" dirty="0"/>
          </a:p>
          <a:p>
            <a:r>
              <a:rPr lang="en-US" dirty="0"/>
              <a:t>Those of you using Payroll software, for example, Xero, again, this will automatically happen on the 1</a:t>
            </a:r>
            <a:r>
              <a:rPr lang="en-US" baseline="30000" dirty="0"/>
              <a:t>st</a:t>
            </a:r>
            <a:r>
              <a:rPr lang="en-US" dirty="0"/>
              <a:t> July 2022.</a:t>
            </a:r>
          </a:p>
          <a:p>
            <a:endParaRPr lang="en-US" dirty="0"/>
          </a:p>
          <a:p>
            <a:r>
              <a:rPr lang="en-US" dirty="0"/>
              <a:t>This will affect a lot of cafes, restaurant's, etc. where perhaps a person only did 1 shift per week.</a:t>
            </a:r>
          </a:p>
        </p:txBody>
      </p:sp>
      <p:sp>
        <p:nvSpPr>
          <p:cNvPr id="4" name="Slide Number Placeholder 3"/>
          <p:cNvSpPr>
            <a:spLocks noGrp="1"/>
          </p:cNvSpPr>
          <p:nvPr>
            <p:ph type="sldNum" sz="quarter" idx="5"/>
          </p:nvPr>
        </p:nvSpPr>
        <p:spPr/>
        <p:txBody>
          <a:bodyPr/>
          <a:lstStyle/>
          <a:p>
            <a:fld id="{E641FF88-A82E-4EC3-91A4-C977818EE387}" type="slidenum">
              <a:rPr lang="en-AU" smtClean="0"/>
              <a:t>39</a:t>
            </a:fld>
            <a:endParaRPr lang="en-AU"/>
          </a:p>
        </p:txBody>
      </p:sp>
    </p:spTree>
    <p:extLst>
      <p:ext uri="{BB962C8B-B14F-4D97-AF65-F5344CB8AC3E}">
        <p14:creationId xmlns:p14="http://schemas.microsoft.com/office/powerpoint/2010/main" val="417107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Fantastic to have many clients &amp; along with many new people to register for this webinar and listen in – hopefully, I will go a long way towards helping answer some of the questions or doubts that you have in your mind.</a:t>
            </a:r>
          </a:p>
          <a:p>
            <a:endParaRPr lang="en-US" dirty="0"/>
          </a:p>
          <a:p>
            <a:r>
              <a:rPr lang="en-US" dirty="0"/>
              <a:t>Some of the major discussion points will be as follows:</a:t>
            </a:r>
          </a:p>
          <a:p>
            <a:endParaRPr lang="en-US" dirty="0"/>
          </a:p>
          <a:p>
            <a:r>
              <a:rPr lang="en-US" dirty="0"/>
              <a:t>************* (slide list)*****************.</a:t>
            </a:r>
          </a:p>
          <a:p>
            <a:endParaRPr lang="en-US" dirty="0"/>
          </a:p>
          <a:p>
            <a:r>
              <a:rPr lang="en-US" dirty="0"/>
              <a:t>If anyone has questions, feel free to use the comments tab &amp; providing we have time, I will do my best to answer them all at the end.</a:t>
            </a:r>
          </a:p>
          <a:p>
            <a:endParaRPr lang="en-US" dirty="0"/>
          </a:p>
          <a:p>
            <a:r>
              <a:rPr lang="en-US" dirty="0"/>
              <a:t>A recording of this webinar along with a PDF copy of the slides will be posted on our website for you to access – approx. 24-48 hours afterwards – I will show you where towards the end of this presentation and how to access it all.</a:t>
            </a:r>
          </a:p>
        </p:txBody>
      </p:sp>
      <p:sp>
        <p:nvSpPr>
          <p:cNvPr id="4" name="Slide Number Placeholder 3"/>
          <p:cNvSpPr>
            <a:spLocks noGrp="1"/>
          </p:cNvSpPr>
          <p:nvPr>
            <p:ph type="sldNum" sz="quarter" idx="5"/>
          </p:nvPr>
        </p:nvSpPr>
        <p:spPr/>
        <p:txBody>
          <a:bodyPr/>
          <a:lstStyle/>
          <a:p>
            <a:fld id="{0BF70342-E7DC-4B1C-8356-BC4AEF2747AD}" type="slidenum">
              <a:rPr lang="en-AU" smtClean="0"/>
              <a:t>4</a:t>
            </a:fld>
            <a:endParaRPr lang="en-AU"/>
          </a:p>
        </p:txBody>
      </p:sp>
    </p:spTree>
    <p:extLst>
      <p:ext uri="{BB962C8B-B14F-4D97-AF65-F5344CB8AC3E}">
        <p14:creationId xmlns:p14="http://schemas.microsoft.com/office/powerpoint/2010/main" val="63304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work in superannuation or have their own SMSF, the 2022-23 Federal Budget brought down last night was… well… boring.</a:t>
            </a:r>
          </a:p>
          <a:p>
            <a:endParaRPr lang="en-US" dirty="0"/>
          </a:p>
          <a:p>
            <a:r>
              <a:rPr lang="en-US" dirty="0"/>
              <a:t>This is a great thing, compared to previous years as the changes over the years to superannuation have been big &amp; plenty of them. </a:t>
            </a:r>
          </a:p>
          <a:p>
            <a:endParaRPr lang="en-US" dirty="0"/>
          </a:p>
          <a:p>
            <a:r>
              <a:rPr lang="en-US" dirty="0"/>
              <a:t>Boring is good for a change.</a:t>
            </a:r>
          </a:p>
        </p:txBody>
      </p:sp>
      <p:sp>
        <p:nvSpPr>
          <p:cNvPr id="4" name="Slide Number Placeholder 3"/>
          <p:cNvSpPr>
            <a:spLocks noGrp="1"/>
          </p:cNvSpPr>
          <p:nvPr>
            <p:ph type="sldNum" sz="quarter" idx="5"/>
          </p:nvPr>
        </p:nvSpPr>
        <p:spPr/>
        <p:txBody>
          <a:bodyPr/>
          <a:lstStyle/>
          <a:p>
            <a:fld id="{E641FF88-A82E-4EC3-91A4-C977818EE387}" type="slidenum">
              <a:rPr lang="en-AU" smtClean="0"/>
              <a:t>40</a:t>
            </a:fld>
            <a:endParaRPr lang="en-AU"/>
          </a:p>
        </p:txBody>
      </p:sp>
    </p:spTree>
    <p:extLst>
      <p:ext uri="{BB962C8B-B14F-4D97-AF65-F5344CB8AC3E}">
        <p14:creationId xmlns:p14="http://schemas.microsoft.com/office/powerpoint/2010/main" val="3066107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that mean???</a:t>
            </a:r>
          </a:p>
        </p:txBody>
      </p:sp>
      <p:sp>
        <p:nvSpPr>
          <p:cNvPr id="4" name="Slide Number Placeholder 3"/>
          <p:cNvSpPr>
            <a:spLocks noGrp="1"/>
          </p:cNvSpPr>
          <p:nvPr>
            <p:ph type="sldNum" sz="quarter" idx="5"/>
          </p:nvPr>
        </p:nvSpPr>
        <p:spPr/>
        <p:txBody>
          <a:bodyPr/>
          <a:lstStyle/>
          <a:p>
            <a:fld id="{E641FF88-A82E-4EC3-91A4-C977818EE387}" type="slidenum">
              <a:rPr lang="en-AU" smtClean="0"/>
              <a:t>41</a:t>
            </a:fld>
            <a:endParaRPr lang="en-AU"/>
          </a:p>
        </p:txBody>
      </p:sp>
    </p:spTree>
    <p:extLst>
      <p:ext uri="{BB962C8B-B14F-4D97-AF65-F5344CB8AC3E}">
        <p14:creationId xmlns:p14="http://schemas.microsoft.com/office/powerpoint/2010/main" val="3241923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‘stage 3’ tax cuts will see everyone earning between $45,000 and $200,000 paying 30 per cent tax from 2024-25.</a:t>
            </a:r>
          </a:p>
          <a:p>
            <a:endParaRPr lang="en-US" dirty="0"/>
          </a:p>
          <a:p>
            <a:r>
              <a:rPr lang="en-US" dirty="0"/>
              <a:t>The changes scrap the 37 per cent tax bracket for those earning above $120,000, making those earners the biggest winners from the cuts.</a:t>
            </a:r>
          </a:p>
          <a:p>
            <a:endParaRPr lang="en-US" dirty="0"/>
          </a:p>
          <a:p>
            <a:r>
              <a:rPr lang="en-US" dirty="0"/>
              <a:t>This will have a major impact for those taking wages out of there own businesses. It will provide much greater tax planning opportunities for you all in regard to structuring wages or directors fees from your company.</a:t>
            </a:r>
          </a:p>
          <a:p>
            <a:endParaRPr lang="en-US" dirty="0"/>
          </a:p>
          <a:p>
            <a:r>
              <a:rPr lang="en-US" dirty="0"/>
              <a:t>The above rates do not include Medicare Levy or Medicare Levy Surcharge if applicable.</a:t>
            </a:r>
          </a:p>
        </p:txBody>
      </p:sp>
      <p:sp>
        <p:nvSpPr>
          <p:cNvPr id="4" name="Slide Number Placeholder 3"/>
          <p:cNvSpPr>
            <a:spLocks noGrp="1"/>
          </p:cNvSpPr>
          <p:nvPr>
            <p:ph type="sldNum" sz="quarter" idx="5"/>
          </p:nvPr>
        </p:nvSpPr>
        <p:spPr/>
        <p:txBody>
          <a:bodyPr/>
          <a:lstStyle/>
          <a:p>
            <a:fld id="{E641FF88-A82E-4EC3-91A4-C977818EE387}" type="slidenum">
              <a:rPr lang="en-AU" smtClean="0"/>
              <a:t>42</a:t>
            </a:fld>
            <a:endParaRPr lang="en-AU"/>
          </a:p>
        </p:txBody>
      </p:sp>
    </p:spTree>
    <p:extLst>
      <p:ext uri="{BB962C8B-B14F-4D97-AF65-F5344CB8AC3E}">
        <p14:creationId xmlns:p14="http://schemas.microsoft.com/office/powerpoint/2010/main" val="2139121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will  increase the Medicare levy  low-income thresholds for singles, families, and seniors and pensioners from the 2021-22 financial year.</a:t>
            </a:r>
          </a:p>
          <a:p>
            <a:endParaRPr lang="en-US" dirty="0"/>
          </a:p>
          <a:p>
            <a:r>
              <a:rPr lang="en-US" dirty="0"/>
              <a:t>FYI, there is usually a small increase in the various thresholds each &amp; every year.</a:t>
            </a:r>
          </a:p>
        </p:txBody>
      </p:sp>
      <p:sp>
        <p:nvSpPr>
          <p:cNvPr id="4" name="Slide Number Placeholder 3"/>
          <p:cNvSpPr>
            <a:spLocks noGrp="1"/>
          </p:cNvSpPr>
          <p:nvPr>
            <p:ph type="sldNum" sz="quarter" idx="5"/>
          </p:nvPr>
        </p:nvSpPr>
        <p:spPr/>
        <p:txBody>
          <a:bodyPr/>
          <a:lstStyle/>
          <a:p>
            <a:fld id="{E641FF88-A82E-4EC3-91A4-C977818EE387}" type="slidenum">
              <a:rPr lang="en-AU" smtClean="0"/>
              <a:t>43</a:t>
            </a:fld>
            <a:endParaRPr lang="en-AU"/>
          </a:p>
        </p:txBody>
      </p:sp>
    </p:spTree>
    <p:extLst>
      <p:ext uri="{BB962C8B-B14F-4D97-AF65-F5344CB8AC3E}">
        <p14:creationId xmlns:p14="http://schemas.microsoft.com/office/powerpoint/2010/main" val="1460522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our newsletter sent out on 1</a:t>
            </a:r>
            <a:r>
              <a:rPr lang="en-US" baseline="30000" dirty="0"/>
              <a:t>st</a:t>
            </a:r>
            <a:r>
              <a:rPr lang="en-US" dirty="0"/>
              <a:t> March 2022.</a:t>
            </a:r>
          </a:p>
        </p:txBody>
      </p:sp>
      <p:sp>
        <p:nvSpPr>
          <p:cNvPr id="4" name="Slide Number Placeholder 3"/>
          <p:cNvSpPr>
            <a:spLocks noGrp="1"/>
          </p:cNvSpPr>
          <p:nvPr>
            <p:ph type="sldNum" sz="quarter" idx="5"/>
          </p:nvPr>
        </p:nvSpPr>
        <p:spPr/>
        <p:txBody>
          <a:bodyPr/>
          <a:lstStyle/>
          <a:p>
            <a:fld id="{E641FF88-A82E-4EC3-91A4-C977818EE387}" type="slidenum">
              <a:rPr lang="en-AU" smtClean="0"/>
              <a:t>44</a:t>
            </a:fld>
            <a:endParaRPr lang="en-AU"/>
          </a:p>
        </p:txBody>
      </p:sp>
    </p:spTree>
    <p:extLst>
      <p:ext uri="{BB962C8B-B14F-4D97-AF65-F5344CB8AC3E}">
        <p14:creationId xmlns:p14="http://schemas.microsoft.com/office/powerpoint/2010/main" val="1134402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our newsletter sent out on 1</a:t>
            </a:r>
            <a:r>
              <a:rPr lang="en-US" baseline="30000" dirty="0"/>
              <a:t>st</a:t>
            </a:r>
            <a:r>
              <a:rPr lang="en-US" dirty="0"/>
              <a:t> March 2022.</a:t>
            </a:r>
          </a:p>
        </p:txBody>
      </p:sp>
      <p:sp>
        <p:nvSpPr>
          <p:cNvPr id="4" name="Slide Number Placeholder 3"/>
          <p:cNvSpPr>
            <a:spLocks noGrp="1"/>
          </p:cNvSpPr>
          <p:nvPr>
            <p:ph type="sldNum" sz="quarter" idx="5"/>
          </p:nvPr>
        </p:nvSpPr>
        <p:spPr/>
        <p:txBody>
          <a:bodyPr/>
          <a:lstStyle/>
          <a:p>
            <a:fld id="{E641FF88-A82E-4EC3-91A4-C977818EE387}" type="slidenum">
              <a:rPr lang="en-AU" smtClean="0"/>
              <a:t>45</a:t>
            </a:fld>
            <a:endParaRPr lang="en-AU"/>
          </a:p>
        </p:txBody>
      </p:sp>
    </p:spTree>
    <p:extLst>
      <p:ext uri="{BB962C8B-B14F-4D97-AF65-F5344CB8AC3E}">
        <p14:creationId xmlns:p14="http://schemas.microsoft.com/office/powerpoint/2010/main" val="2322058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as property investors, its important that you have your records up to date, you understand what is tax deductible &amp; what extra you can do to legally minimise any tax liability.</a:t>
            </a:r>
          </a:p>
          <a:p>
            <a:endParaRPr lang="en-US" dirty="0"/>
          </a:p>
          <a:p>
            <a:r>
              <a:rPr lang="en-US" dirty="0"/>
              <a:t>This may include pre-paying expenses, what is the difference b/w repairs &amp; maintenance vs capital/structural improvements or is my mortgage the best it can possibly be.</a:t>
            </a:r>
          </a:p>
          <a:p>
            <a:endParaRPr lang="en-US" dirty="0"/>
          </a:p>
          <a:p>
            <a:r>
              <a:rPr lang="en-US" dirty="0"/>
              <a:t>On our website under resources, there are 2 great publications that list every possible tax deduction available, goes into more detail around a few of the bigger expenses like depreciation, interest and R &amp; M.</a:t>
            </a:r>
          </a:p>
          <a:p>
            <a:endParaRPr lang="en-US" dirty="0"/>
          </a:p>
          <a:p>
            <a:r>
              <a:rPr lang="en-US" dirty="0"/>
              <a:t>Be sure to access &amp; certainly ask if you have any questions.</a:t>
            </a:r>
          </a:p>
          <a:p>
            <a:endParaRPr lang="en-US" dirty="0"/>
          </a:p>
        </p:txBody>
      </p:sp>
      <p:sp>
        <p:nvSpPr>
          <p:cNvPr id="4" name="Slide Number Placeholder 3"/>
          <p:cNvSpPr>
            <a:spLocks noGrp="1"/>
          </p:cNvSpPr>
          <p:nvPr>
            <p:ph type="sldNum" sz="quarter" idx="5"/>
          </p:nvPr>
        </p:nvSpPr>
        <p:spPr/>
        <p:txBody>
          <a:bodyPr/>
          <a:lstStyle/>
          <a:p>
            <a:fld id="{E641FF88-A82E-4EC3-91A4-C977818EE387}" type="slidenum">
              <a:rPr lang="en-AU" smtClean="0"/>
              <a:t>46</a:t>
            </a:fld>
            <a:endParaRPr lang="en-AU"/>
          </a:p>
        </p:txBody>
      </p:sp>
    </p:spTree>
    <p:extLst>
      <p:ext uri="{BB962C8B-B14F-4D97-AF65-F5344CB8AC3E}">
        <p14:creationId xmlns:p14="http://schemas.microsoft.com/office/powerpoint/2010/main" val="5289247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rates are climbing and the experts tip that they will continue to rise.</a:t>
            </a:r>
          </a:p>
          <a:p>
            <a:endParaRPr lang="en-US" dirty="0"/>
          </a:p>
          <a:p>
            <a:r>
              <a:rPr lang="en-US" dirty="0"/>
              <a:t>Explain why they are rising? </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47</a:t>
            </a:fld>
            <a:endParaRPr lang="en-AU"/>
          </a:p>
        </p:txBody>
      </p:sp>
    </p:spTree>
    <p:extLst>
      <p:ext uri="{BB962C8B-B14F-4D97-AF65-F5344CB8AC3E}">
        <p14:creationId xmlns:p14="http://schemas.microsoft.com/office/powerpoint/2010/main" val="3178918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48</a:t>
            </a:fld>
            <a:endParaRPr lang="en-AU"/>
          </a:p>
        </p:txBody>
      </p:sp>
    </p:spTree>
    <p:extLst>
      <p:ext uri="{BB962C8B-B14F-4D97-AF65-F5344CB8AC3E}">
        <p14:creationId xmlns:p14="http://schemas.microsoft.com/office/powerpoint/2010/main" val="3041954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Via our website, you will be able to watch a copy of this webinar along with downloading a copy of the slides also.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previously mentioned, please allow us 24-48 hours after the conclusion of this webinar to update to update our website.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webinars also available – from last years budget, to property webinars and the recently held small business webinar held last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where to watch on website &amp; highlight web address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check out our webpage for plenty of free resources, brochures and some exciting new things coming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Tax time is fast approaching – over 30 occupation guides to ensure that you legally minimise the taxes you have to pay.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PDF &amp; e-</a:t>
            </a:r>
            <a:r>
              <a:rPr lang="en-US" dirty="0" err="1"/>
              <a:t>teax</a:t>
            </a:r>
            <a:r>
              <a:rPr lang="en-US" dirty="0"/>
              <a:t>-checklists will also be up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Client portal – upload &amp; storage.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us on social media also to keep updated. The various links, etc. can be found on our website.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F70342-E7DC-4B1C-8356-BC4AEF2747A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3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 of question to ponder:</a:t>
            </a:r>
          </a:p>
          <a:p>
            <a:endParaRPr lang="en-US" dirty="0"/>
          </a:p>
          <a:p>
            <a:pPr marL="171450" indent="-171450">
              <a:buFont typeface="Arial" panose="020B0604020202020204" pitchFamily="34" charset="0"/>
              <a:buChar char="•"/>
            </a:pPr>
            <a:r>
              <a:rPr lang="en-US" dirty="0"/>
              <a:t>Business owners, who of you truly know &amp; understand your business numbers?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Discuss margins, improvement strategies – 2% improvement each month can make a massive difference to the bottom line over time. It’s not a 100 meter sprint, it’s a marathon.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Individuals, who truly knows their mortgage or superannuation numbers?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Again, how much do you need to repay each month or each week to get rid of your loan in 7 years rather than 25 years?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is your superannuation performing – what will your balance be when you are say 60 </a:t>
            </a:r>
            <a:r>
              <a:rPr lang="en-US" dirty="0" err="1"/>
              <a:t>yrs</a:t>
            </a:r>
            <a:r>
              <a:rPr lang="en-US" dirty="0"/>
              <a:t> of 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long will your balance last in retirement?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Will it be enough for your desired lifestyle?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Can you do something different to help stimulate the available balance in retirement? We work with many of clients daily to help them with these &amp; many of their questions or concerns.</a:t>
            </a:r>
          </a:p>
          <a:p>
            <a:endParaRPr lang="en-US" dirty="0"/>
          </a:p>
          <a:p>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5</a:t>
            </a:fld>
            <a:endParaRPr lang="en-AU"/>
          </a:p>
        </p:txBody>
      </p:sp>
    </p:spTree>
    <p:extLst>
      <p:ext uri="{BB962C8B-B14F-4D97-AF65-F5344CB8AC3E}">
        <p14:creationId xmlns:p14="http://schemas.microsoft.com/office/powerpoint/2010/main" val="1836797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brochure for individuals &amp; one for businesses also.</a:t>
            </a:r>
          </a:p>
          <a:p>
            <a:endParaRPr lang="en-US"/>
          </a:p>
          <a:p>
            <a:r>
              <a:rPr lang="en-US"/>
              <a:t>We will add this brochures to the webinar section with the PDF slides also.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F70342-E7DC-4B1C-8356-BC4AEF2747A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267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30 occupation guides on our website for you to download.</a:t>
            </a:r>
          </a:p>
          <a:p>
            <a:endParaRPr lang="en-US" dirty="0"/>
          </a:p>
          <a:p>
            <a:r>
              <a:rPr lang="en-US" dirty="0"/>
              <a:t>Please access to assist you in legally minimising your taxes.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F70342-E7DC-4B1C-8356-BC4AEF2747A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083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3 questions above in relation to sales opportunities</a:t>
            </a:r>
          </a:p>
          <a:p>
            <a:endParaRPr lang="en-US" dirty="0"/>
          </a:p>
          <a:p>
            <a:r>
              <a:rPr lang="en-US" dirty="0"/>
              <a:t>Checklists, proformas to complete, many ideas and techniques to assist.</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52</a:t>
            </a:fld>
            <a:endParaRPr lang="en-AU"/>
          </a:p>
        </p:txBody>
      </p:sp>
    </p:spTree>
    <p:extLst>
      <p:ext uri="{BB962C8B-B14F-4D97-AF65-F5344CB8AC3E}">
        <p14:creationId xmlns:p14="http://schemas.microsoft.com/office/powerpoint/2010/main" val="1510903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641FF88-A82E-4EC3-91A4-C977818EE387}" type="slidenum">
              <a:rPr lang="en-AU" smtClean="0"/>
              <a:t>53</a:t>
            </a:fld>
            <a:endParaRPr lang="en-AU"/>
          </a:p>
        </p:txBody>
      </p:sp>
    </p:spTree>
    <p:extLst>
      <p:ext uri="{BB962C8B-B14F-4D97-AF65-F5344CB8AC3E}">
        <p14:creationId xmlns:p14="http://schemas.microsoft.com/office/powerpoint/2010/main" val="420259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tax planning needs to be done regularly.</a:t>
            </a:r>
          </a:p>
          <a:p>
            <a:endParaRPr lang="en-US" dirty="0"/>
          </a:p>
          <a:p>
            <a:r>
              <a:rPr lang="en-US" dirty="0"/>
              <a:t>Don’t wait until the 30</a:t>
            </a:r>
            <a:r>
              <a:rPr lang="en-US" baseline="30000" dirty="0"/>
              <a:t>th</a:t>
            </a:r>
            <a:r>
              <a:rPr lang="en-US" dirty="0"/>
              <a:t> May or the 9</a:t>
            </a:r>
            <a:r>
              <a:rPr lang="en-US" baseline="30000" dirty="0"/>
              <a:t>th</a:t>
            </a:r>
            <a:r>
              <a:rPr lang="en-US" dirty="0"/>
              <a:t> June each year, do it monthly or do it quarterly.</a:t>
            </a:r>
          </a:p>
          <a:p>
            <a:endParaRPr lang="en-US" dirty="0"/>
          </a:p>
          <a:p>
            <a:r>
              <a:rPr lang="en-US" dirty="0"/>
              <a:t>Makes the process and effectiveness a lot easier.</a:t>
            </a:r>
            <a:endParaRPr lang="en-AU" dirty="0"/>
          </a:p>
        </p:txBody>
      </p:sp>
      <p:sp>
        <p:nvSpPr>
          <p:cNvPr id="4" name="Slide Number Placeholder 3"/>
          <p:cNvSpPr>
            <a:spLocks noGrp="1"/>
          </p:cNvSpPr>
          <p:nvPr>
            <p:ph type="sldNum" sz="quarter" idx="5"/>
          </p:nvPr>
        </p:nvSpPr>
        <p:spPr/>
        <p:txBody>
          <a:bodyPr/>
          <a:lstStyle/>
          <a:p>
            <a:fld id="{0BF70342-E7DC-4B1C-8356-BC4AEF2747AD}" type="slidenum">
              <a:rPr lang="en-AU" smtClean="0"/>
              <a:t>6</a:t>
            </a:fld>
            <a:endParaRPr lang="en-AU"/>
          </a:p>
        </p:txBody>
      </p:sp>
    </p:spTree>
    <p:extLst>
      <p:ext uri="{BB962C8B-B14F-4D97-AF65-F5344CB8AC3E}">
        <p14:creationId xmlns:p14="http://schemas.microsoft.com/office/powerpoint/2010/main" val="29258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F70342-E7DC-4B1C-8356-BC4AEF2747AD}" type="slidenum">
              <a:rPr lang="en-AU" smtClean="0"/>
              <a:t>7</a:t>
            </a:fld>
            <a:endParaRPr lang="en-AU"/>
          </a:p>
        </p:txBody>
      </p:sp>
    </p:spTree>
    <p:extLst>
      <p:ext uri="{BB962C8B-B14F-4D97-AF65-F5344CB8AC3E}">
        <p14:creationId xmlns:p14="http://schemas.microsoft.com/office/powerpoint/2010/main" val="284442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stuck into some strategies, please be careful – the ATO &amp; Government have spent a lot of money over the last 2 years, they will, and they are investigating &amp; prosecuting. </a:t>
            </a:r>
          </a:p>
          <a:p>
            <a:endParaRPr lang="en-US" dirty="0"/>
          </a:p>
          <a:p>
            <a:r>
              <a:rPr lang="en-US" dirty="0"/>
              <a:t>Not just with those that have claimed JK illegally, but with tax return lodgments and most likely businesses as well.</a:t>
            </a:r>
          </a:p>
          <a:p>
            <a:endParaRPr lang="en-US" dirty="0"/>
          </a:p>
          <a:p>
            <a:r>
              <a:rPr lang="en-US" dirty="0"/>
              <a:t>I bring to your attention that ATO investigators are trained to investigate, as we are all trained to do our jobs. </a:t>
            </a:r>
          </a:p>
          <a:p>
            <a:endParaRPr lang="en-US" dirty="0"/>
          </a:p>
          <a:p>
            <a:r>
              <a:rPr lang="en-US" dirty="0"/>
              <a:t>They are using technology in the areas such as data matching programs and averaging programs to look areas or taxpayers to audit.</a:t>
            </a:r>
            <a:endParaRPr lang="en-AU" dirty="0"/>
          </a:p>
          <a:p>
            <a:endParaRPr lang="en-US" dirty="0"/>
          </a:p>
        </p:txBody>
      </p:sp>
      <p:sp>
        <p:nvSpPr>
          <p:cNvPr id="4" name="Slide Number Placeholder 3"/>
          <p:cNvSpPr>
            <a:spLocks noGrp="1"/>
          </p:cNvSpPr>
          <p:nvPr>
            <p:ph type="sldNum" sz="quarter" idx="5"/>
          </p:nvPr>
        </p:nvSpPr>
        <p:spPr/>
        <p:txBody>
          <a:bodyPr/>
          <a:lstStyle/>
          <a:p>
            <a:fld id="{0BF70342-E7DC-4B1C-8356-BC4AEF2747AD}" type="slidenum">
              <a:rPr lang="en-AU" smtClean="0"/>
              <a:t>8</a:t>
            </a:fld>
            <a:endParaRPr lang="en-AU"/>
          </a:p>
        </p:txBody>
      </p:sp>
    </p:spTree>
    <p:extLst>
      <p:ext uri="{BB962C8B-B14F-4D97-AF65-F5344CB8AC3E}">
        <p14:creationId xmlns:p14="http://schemas.microsoft.com/office/powerpoint/2010/main" val="2628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March 2022, the Federal Liberal Government brought forward the Budget.</a:t>
            </a:r>
          </a:p>
          <a:p>
            <a:endParaRPr lang="en-US" dirty="0"/>
          </a:p>
          <a:p>
            <a:r>
              <a:rPr lang="en-US" dirty="0"/>
              <a:t>They allocated and promised a lot of money to the ATO and other Government agencies to review, to investigate, to simply ask questions.</a:t>
            </a:r>
          </a:p>
          <a:p>
            <a:endParaRPr lang="en-US" dirty="0"/>
          </a:p>
          <a:p>
            <a:r>
              <a:rPr lang="en-US" dirty="0"/>
              <a:t>Be sure that your records are accurate &amp; up to date.</a:t>
            </a:r>
          </a:p>
        </p:txBody>
      </p:sp>
      <p:sp>
        <p:nvSpPr>
          <p:cNvPr id="4" name="Slide Number Placeholder 3"/>
          <p:cNvSpPr>
            <a:spLocks noGrp="1"/>
          </p:cNvSpPr>
          <p:nvPr>
            <p:ph type="sldNum" sz="quarter" idx="5"/>
          </p:nvPr>
        </p:nvSpPr>
        <p:spPr/>
        <p:txBody>
          <a:bodyPr/>
          <a:lstStyle/>
          <a:p>
            <a:fld id="{E641FF88-A82E-4EC3-91A4-C977818EE387}" type="slidenum">
              <a:rPr lang="en-AU" smtClean="0"/>
              <a:t>9</a:t>
            </a:fld>
            <a:endParaRPr lang="en-AU"/>
          </a:p>
        </p:txBody>
      </p:sp>
    </p:spTree>
    <p:extLst>
      <p:ext uri="{BB962C8B-B14F-4D97-AF65-F5344CB8AC3E}">
        <p14:creationId xmlns:p14="http://schemas.microsoft.com/office/powerpoint/2010/main" val="417194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27F6-9832-41F0-A4DF-A6252A329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57F16FC-0075-49FA-8417-B8CE4622D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20E44F3-4709-48F5-8752-D91DE0675C9F}"/>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5" name="Footer Placeholder 4">
            <a:extLst>
              <a:ext uri="{FF2B5EF4-FFF2-40B4-BE49-F238E27FC236}">
                <a16:creationId xmlns:a16="http://schemas.microsoft.com/office/drawing/2014/main" id="{B179FB56-EA30-46CE-B522-C43D94FACD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045013-3C2D-40D5-91CF-B5D75CD4B521}"/>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142938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6C35-1DD0-4325-AA35-26C1D876E5B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43004AC-B8F3-47DD-BFAD-34311B50F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79A58A7-82F8-4518-8922-4C1FA41B020D}"/>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5" name="Footer Placeholder 4">
            <a:extLst>
              <a:ext uri="{FF2B5EF4-FFF2-40B4-BE49-F238E27FC236}">
                <a16:creationId xmlns:a16="http://schemas.microsoft.com/office/drawing/2014/main" id="{00E299BC-B08F-4D00-BA36-2D1DB62DFD1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E1D5F0-798F-43BE-B691-4EC9AA0E00FD}"/>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64573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002F34-8F2A-451D-8BA1-DD095CBB16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23A4784-D970-4AAE-8620-5A85F42A2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D506AC-F4CE-42F8-9FF1-CAB1AB04EECB}"/>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5" name="Footer Placeholder 4">
            <a:extLst>
              <a:ext uri="{FF2B5EF4-FFF2-40B4-BE49-F238E27FC236}">
                <a16:creationId xmlns:a16="http://schemas.microsoft.com/office/drawing/2014/main" id="{2E3C6D77-798C-42BD-8A12-E3EF9A1BDF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46C4EB3-F039-48FF-837B-38B034828D20}"/>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299522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922C-DD3C-4D57-B5F8-575118D3DD1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C656656-CAEB-4833-B238-457C0A266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DC5152-1655-4DF1-AC94-ABF5336DFAAA}"/>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5" name="Footer Placeholder 4">
            <a:extLst>
              <a:ext uri="{FF2B5EF4-FFF2-40B4-BE49-F238E27FC236}">
                <a16:creationId xmlns:a16="http://schemas.microsoft.com/office/drawing/2014/main" id="{8EFB93EE-4D83-4F32-BFFC-BD8A35B405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4511E6-D5B3-4E10-AA5E-C5D17BBC9144}"/>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63678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7D3E-7B6D-4DCD-B5C7-AEEF658219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E5C4898-95B8-4105-BC57-24EBAA69E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6BD3C-EEEF-46CB-809A-8FC6929E22B3}"/>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5" name="Footer Placeholder 4">
            <a:extLst>
              <a:ext uri="{FF2B5EF4-FFF2-40B4-BE49-F238E27FC236}">
                <a16:creationId xmlns:a16="http://schemas.microsoft.com/office/drawing/2014/main" id="{1A665112-04E4-476D-ACF3-9D8C3CB701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BAC8A3-2DD9-414D-A506-73448EE6298E}"/>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263229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E83D-E99B-4C79-A96A-FBFA594EFC0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8C79302-A18A-41AE-8736-EDD35B38C2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56F627B-691F-493A-AF87-443E57791B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E4E4391-A005-4616-8352-736DE8BC9E0A}"/>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6" name="Footer Placeholder 5">
            <a:extLst>
              <a:ext uri="{FF2B5EF4-FFF2-40B4-BE49-F238E27FC236}">
                <a16:creationId xmlns:a16="http://schemas.microsoft.com/office/drawing/2014/main" id="{A14C1669-188E-4BD5-95F4-CAEAF9F9E02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20288C0-354F-4264-A1E2-EB5BF20049E4}"/>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3964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8F1B-FF19-499F-9FE0-1A286E132D7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0E91E6B-FC03-4C18-B40D-7C2BC35438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B5EB7-6E99-479E-9268-3A606EDE7A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AAFA11C-4137-4DE1-BB12-81C7A4CC2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7901B7-5244-407C-BE6D-793CFB060A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A0490D5-A470-48C6-BBDA-84327F4ECCFC}"/>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8" name="Footer Placeholder 7">
            <a:extLst>
              <a:ext uri="{FF2B5EF4-FFF2-40B4-BE49-F238E27FC236}">
                <a16:creationId xmlns:a16="http://schemas.microsoft.com/office/drawing/2014/main" id="{F120C9D6-1CD7-4091-A3CD-7D72743AA55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B4F61DE-24EC-476D-9E0D-B2C5EE440B54}"/>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131004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7964-1744-4CA7-89B2-14E16A29DD8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8B79EC7-F981-4D69-949B-B94EFA236C42}"/>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4" name="Footer Placeholder 3">
            <a:extLst>
              <a:ext uri="{FF2B5EF4-FFF2-40B4-BE49-F238E27FC236}">
                <a16:creationId xmlns:a16="http://schemas.microsoft.com/office/drawing/2014/main" id="{742B6666-10A8-46CC-AE22-34F57092842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EA87B19-5128-4BA8-989B-C49195EE755F}"/>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406258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0F0CF-76CF-46FA-B834-65CAF56823B5}"/>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3" name="Footer Placeholder 2">
            <a:extLst>
              <a:ext uri="{FF2B5EF4-FFF2-40B4-BE49-F238E27FC236}">
                <a16:creationId xmlns:a16="http://schemas.microsoft.com/office/drawing/2014/main" id="{5590C2D6-0C6F-4EFA-9473-B530ED60BCA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FB02EBF-7489-48D8-B75C-F720B82C27AC}"/>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424795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0534-7611-45BA-B5C7-77C9EC7FB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CC155FE-2A76-40A8-B6C0-EE55D5B25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512B427-A413-4D44-A5B9-675CF14BB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0568D-3E92-49C2-A3E7-781C9B4C1D8A}"/>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6" name="Footer Placeholder 5">
            <a:extLst>
              <a:ext uri="{FF2B5EF4-FFF2-40B4-BE49-F238E27FC236}">
                <a16:creationId xmlns:a16="http://schemas.microsoft.com/office/drawing/2014/main" id="{3F6DAA76-A789-42E6-B0DC-2C569E2D0F7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7A0E177-A850-4FAB-8E16-EE0BCDDFB0DD}"/>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124023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8DE-3D07-443A-BF75-8FAB9765E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4394AFC-114E-4BC2-8371-314B48AB7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F69F3CB-B155-439D-95D8-4E022E06D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B4FB7-DBAF-4E9B-BA2F-9A81079CCD25}"/>
              </a:ext>
            </a:extLst>
          </p:cNvPr>
          <p:cNvSpPr>
            <a:spLocks noGrp="1"/>
          </p:cNvSpPr>
          <p:nvPr>
            <p:ph type="dt" sz="half" idx="10"/>
          </p:nvPr>
        </p:nvSpPr>
        <p:spPr/>
        <p:txBody>
          <a:bodyPr/>
          <a:lstStyle/>
          <a:p>
            <a:fld id="{A1BC8CA1-0157-4535-B6FB-83A542D5F43A}" type="datetimeFigureOut">
              <a:rPr lang="en-AU" smtClean="0"/>
              <a:t>9/06/2022</a:t>
            </a:fld>
            <a:endParaRPr lang="en-AU"/>
          </a:p>
        </p:txBody>
      </p:sp>
      <p:sp>
        <p:nvSpPr>
          <p:cNvPr id="6" name="Footer Placeholder 5">
            <a:extLst>
              <a:ext uri="{FF2B5EF4-FFF2-40B4-BE49-F238E27FC236}">
                <a16:creationId xmlns:a16="http://schemas.microsoft.com/office/drawing/2014/main" id="{15CAC1E7-3F71-48B8-AFEE-AD45E707D9B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D51EF7D-BEE7-41C1-A32B-FFB04CCC1F33}"/>
              </a:ext>
            </a:extLst>
          </p:cNvPr>
          <p:cNvSpPr>
            <a:spLocks noGrp="1"/>
          </p:cNvSpPr>
          <p:nvPr>
            <p:ph type="sldNum" sz="quarter" idx="12"/>
          </p:nvPr>
        </p:nvSpPr>
        <p:spPr/>
        <p:txBody>
          <a:bodyPr/>
          <a:lstStyle/>
          <a:p>
            <a:fld id="{5428E9F2-3A40-405A-952C-71A598C8CA89}" type="slidenum">
              <a:rPr lang="en-AU" smtClean="0"/>
              <a:t>‹#›</a:t>
            </a:fld>
            <a:endParaRPr lang="en-AU"/>
          </a:p>
        </p:txBody>
      </p:sp>
    </p:spTree>
    <p:extLst>
      <p:ext uri="{BB962C8B-B14F-4D97-AF65-F5344CB8AC3E}">
        <p14:creationId xmlns:p14="http://schemas.microsoft.com/office/powerpoint/2010/main" val="304765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4F2D6-E101-485F-9BD5-5686650D9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976BE9F-F0C7-48A2-AC99-54ECEA55FF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05534B-35A9-40AC-8CB1-53E7D891D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C8CA1-0157-4535-B6FB-83A542D5F43A}" type="datetimeFigureOut">
              <a:rPr lang="en-AU" smtClean="0"/>
              <a:t>9/06/2022</a:t>
            </a:fld>
            <a:endParaRPr lang="en-AU"/>
          </a:p>
        </p:txBody>
      </p:sp>
      <p:sp>
        <p:nvSpPr>
          <p:cNvPr id="5" name="Footer Placeholder 4">
            <a:extLst>
              <a:ext uri="{FF2B5EF4-FFF2-40B4-BE49-F238E27FC236}">
                <a16:creationId xmlns:a16="http://schemas.microsoft.com/office/drawing/2014/main" id="{9E81762F-5CBE-4AEF-8673-9B2746E2D9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DC4A15F-BF6D-4526-A1EC-A296AA92C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8E9F2-3A40-405A-952C-71A598C8CA89}" type="slidenum">
              <a:rPr lang="en-AU" smtClean="0"/>
              <a:t>‹#›</a:t>
            </a:fld>
            <a:endParaRPr lang="en-AU"/>
          </a:p>
        </p:txBody>
      </p:sp>
    </p:spTree>
    <p:extLst>
      <p:ext uri="{BB962C8B-B14F-4D97-AF65-F5344CB8AC3E}">
        <p14:creationId xmlns:p14="http://schemas.microsoft.com/office/powerpoint/2010/main" val="330273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9.sv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9.sv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svg"/></Relationships>
</file>

<file path=ppt/slides/_rels/slide47.xml.rels><?xml version="1.0" encoding="UTF-8" standalone="yes"?>
<Relationships xmlns="http://schemas.openxmlformats.org/package/2006/relationships"><Relationship Id="rId3" Type="http://schemas.openxmlformats.org/officeDocument/2006/relationships/hyperlink" Target="mailto:lucyr@financiallysorted.com.a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inanciallysorted.com.au/webinars/"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lbourne.chan-naylor.com.au/webinars/"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melbourne.chan-naylor.com.au/webinars/" TargetMode="External"/><Relationship Id="rId7"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0.jp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melbourne@chan-naylor.com.au" TargetMode="External"/><Relationship Id="rId5" Type="http://schemas.openxmlformats.org/officeDocument/2006/relationships/hyperlink" Target="http://www.chan-naylormelbourne.com.au/" TargetMode="Externa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EE9EEF-F414-49E0-89E1-76C0951B3F45}"/>
              </a:ext>
            </a:extLst>
          </p:cNvPr>
          <p:cNvPicPr>
            <a:picLocks noChangeAspect="1"/>
          </p:cNvPicPr>
          <p:nvPr/>
        </p:nvPicPr>
        <p:blipFill>
          <a:blip r:embed="rId3"/>
          <a:stretch>
            <a:fillRect/>
          </a:stretch>
        </p:blipFill>
        <p:spPr>
          <a:xfrm>
            <a:off x="4732" y="0"/>
            <a:ext cx="12182535" cy="6858000"/>
          </a:xfrm>
          <a:prstGeom prst="rect">
            <a:avLst/>
          </a:prstGeom>
        </p:spPr>
      </p:pic>
      <p:sp>
        <p:nvSpPr>
          <p:cNvPr id="2" name="TextBox 1">
            <a:extLst>
              <a:ext uri="{FF2B5EF4-FFF2-40B4-BE49-F238E27FC236}">
                <a16:creationId xmlns:a16="http://schemas.microsoft.com/office/drawing/2014/main" id="{D2BF7340-D42E-45CA-B2D3-0D971C5F334C}"/>
              </a:ext>
            </a:extLst>
          </p:cNvPr>
          <p:cNvSpPr txBox="1"/>
          <p:nvPr/>
        </p:nvSpPr>
        <p:spPr>
          <a:xfrm>
            <a:off x="1886674" y="2812648"/>
            <a:ext cx="8159370" cy="1569660"/>
          </a:xfrm>
          <a:prstGeom prst="rect">
            <a:avLst/>
          </a:prstGeom>
          <a:noFill/>
        </p:spPr>
        <p:txBody>
          <a:bodyPr wrap="square" rtlCol="0">
            <a:spAutoFit/>
          </a:bodyPr>
          <a:lstStyle/>
          <a:p>
            <a:pPr algn="ctr"/>
            <a:r>
              <a:rPr lang="en-US" sz="4800" b="1" dirty="0">
                <a:solidFill>
                  <a:srgbClr val="A79552"/>
                </a:solidFill>
                <a:latin typeface="Corbel" panose="020B0503020204020204" pitchFamily="34" charset="0"/>
              </a:rPr>
              <a:t>Tax Planning &amp; Superannuation Strategies</a:t>
            </a:r>
            <a:endParaRPr lang="en-AU" sz="4800" b="1" dirty="0">
              <a:solidFill>
                <a:srgbClr val="A79552"/>
              </a:solidFill>
              <a:latin typeface="Corbel" panose="020B0503020204020204" pitchFamily="34" charset="0"/>
            </a:endParaRPr>
          </a:p>
        </p:txBody>
      </p:sp>
      <p:sp>
        <p:nvSpPr>
          <p:cNvPr id="3" name="TextBox 2">
            <a:extLst>
              <a:ext uri="{FF2B5EF4-FFF2-40B4-BE49-F238E27FC236}">
                <a16:creationId xmlns:a16="http://schemas.microsoft.com/office/drawing/2014/main" id="{1867D55A-326D-444D-A911-7C61DFC50D50}"/>
              </a:ext>
            </a:extLst>
          </p:cNvPr>
          <p:cNvSpPr txBox="1"/>
          <p:nvPr/>
        </p:nvSpPr>
        <p:spPr>
          <a:xfrm>
            <a:off x="1388962" y="5391397"/>
            <a:ext cx="9049448" cy="461665"/>
          </a:xfrm>
          <a:prstGeom prst="rect">
            <a:avLst/>
          </a:prstGeom>
          <a:noFill/>
        </p:spPr>
        <p:txBody>
          <a:bodyPr wrap="square" rtlCol="0">
            <a:spAutoFit/>
          </a:bodyPr>
          <a:lstStyle/>
          <a:p>
            <a:pPr algn="ctr"/>
            <a:r>
              <a:rPr lang="en-US" sz="2400" b="1" dirty="0">
                <a:solidFill>
                  <a:schemeClr val="bg1">
                    <a:lumMod val="95000"/>
                  </a:schemeClr>
                </a:solidFill>
                <a:latin typeface="Corbel" panose="020B0503020204020204" pitchFamily="34" charset="0"/>
              </a:rPr>
              <a:t>Webinar:  Thursday 9</a:t>
            </a:r>
            <a:r>
              <a:rPr lang="en-US" sz="2400" b="1" baseline="30000" dirty="0">
                <a:solidFill>
                  <a:schemeClr val="bg1">
                    <a:lumMod val="95000"/>
                  </a:schemeClr>
                </a:solidFill>
                <a:latin typeface="Corbel" panose="020B0503020204020204" pitchFamily="34" charset="0"/>
              </a:rPr>
              <a:t>th</a:t>
            </a:r>
            <a:r>
              <a:rPr lang="en-US" sz="2400" b="1" dirty="0">
                <a:solidFill>
                  <a:schemeClr val="bg1">
                    <a:lumMod val="95000"/>
                  </a:schemeClr>
                </a:solidFill>
                <a:latin typeface="Corbel" panose="020B0503020204020204" pitchFamily="34" charset="0"/>
              </a:rPr>
              <a:t> June 2022 @ 12.30pm</a:t>
            </a:r>
          </a:p>
        </p:txBody>
      </p:sp>
      <p:pic>
        <p:nvPicPr>
          <p:cNvPr id="5" name="Picture 4">
            <a:extLst>
              <a:ext uri="{FF2B5EF4-FFF2-40B4-BE49-F238E27FC236}">
                <a16:creationId xmlns:a16="http://schemas.microsoft.com/office/drawing/2014/main" id="{789CBFDA-85FD-44F9-B7F1-7C36D3CF87A7}"/>
              </a:ext>
            </a:extLst>
          </p:cNvPr>
          <p:cNvPicPr>
            <a:picLocks noChangeAspect="1"/>
          </p:cNvPicPr>
          <p:nvPr/>
        </p:nvPicPr>
        <p:blipFill>
          <a:blip r:embed="rId4"/>
          <a:stretch>
            <a:fillRect/>
          </a:stretch>
        </p:blipFill>
        <p:spPr>
          <a:xfrm>
            <a:off x="615607" y="400990"/>
            <a:ext cx="1841152" cy="1810669"/>
          </a:xfrm>
          <a:prstGeom prst="rect">
            <a:avLst/>
          </a:prstGeom>
        </p:spPr>
      </p:pic>
    </p:spTree>
    <p:extLst>
      <p:ext uri="{BB962C8B-B14F-4D97-AF65-F5344CB8AC3E}">
        <p14:creationId xmlns:p14="http://schemas.microsoft.com/office/powerpoint/2010/main" val="241995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Tax Compliance and Integrity</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54909" y="1825625"/>
            <a:ext cx="10960442" cy="4463964"/>
          </a:xfrm>
        </p:spPr>
        <p:txBody>
          <a:bodyPr>
            <a:normAutofit/>
          </a:bodyPr>
          <a:lstStyle/>
          <a:p>
            <a:pPr>
              <a:buFont typeface="Wingdings" panose="05000000000000000000" pitchFamily="2" charset="2"/>
              <a:buChar char="q"/>
            </a:pPr>
            <a:r>
              <a:rPr lang="en-US" sz="2400" b="1" dirty="0">
                <a:solidFill>
                  <a:srgbClr val="A79552"/>
                </a:solidFill>
                <a:latin typeface="Corbel" panose="020B0503020204020204" pitchFamily="34" charset="0"/>
              </a:rPr>
              <a:t>Sharing of Single Touch Payroll (STP) data</a:t>
            </a:r>
          </a:p>
          <a:p>
            <a:pPr marL="0" indent="0">
              <a:buNone/>
            </a:pPr>
            <a:endParaRPr lang="en-US" dirty="0">
              <a:solidFill>
                <a:srgbClr val="231F20"/>
              </a:solidFill>
              <a:latin typeface="Corbel" panose="020B0503020204020204" pitchFamily="34" charset="0"/>
            </a:endParaRPr>
          </a:p>
          <a:p>
            <a:pPr lvl="1"/>
            <a:r>
              <a:rPr lang="en-US" sz="2200" dirty="0">
                <a:solidFill>
                  <a:srgbClr val="231F20"/>
                </a:solidFill>
                <a:latin typeface="Corbel" panose="020B0503020204020204" pitchFamily="34" charset="0"/>
              </a:rPr>
              <a:t>STP Phase 2 is coming</a:t>
            </a:r>
          </a:p>
          <a:p>
            <a:pPr lvl="1"/>
            <a:endParaRPr lang="en-US" sz="2200" dirty="0">
              <a:solidFill>
                <a:srgbClr val="231F20"/>
              </a:solidFill>
              <a:latin typeface="Corbel" panose="020B0503020204020204" pitchFamily="34" charset="0"/>
            </a:endParaRPr>
          </a:p>
          <a:p>
            <a:pPr lvl="1"/>
            <a:r>
              <a:rPr lang="en-US" sz="2200" dirty="0">
                <a:solidFill>
                  <a:srgbClr val="231F20"/>
                </a:solidFill>
                <a:latin typeface="Corbel" panose="020B0503020204020204" pitchFamily="34" charset="0"/>
              </a:rPr>
              <a:t>The Government has committed to the development of IT infrastructure required to allow the ATO to share STP data with State and Territory Revenue Offices on an ongoing basis</a:t>
            </a:r>
          </a:p>
          <a:p>
            <a:pPr lvl="1"/>
            <a:endParaRPr lang="en-US" sz="2200" dirty="0">
              <a:solidFill>
                <a:srgbClr val="231F20"/>
              </a:solidFill>
              <a:latin typeface="Corbel" panose="020B0503020204020204" pitchFamily="34" charset="0"/>
            </a:endParaRPr>
          </a:p>
          <a:p>
            <a:pPr lvl="1"/>
            <a:r>
              <a:rPr lang="en-US" sz="2200" dirty="0">
                <a:solidFill>
                  <a:srgbClr val="231F20"/>
                </a:solidFill>
                <a:latin typeface="Corbel" panose="020B0503020204020204" pitchFamily="34" charset="0"/>
              </a:rPr>
              <a:t>Funding for this measure has already been provided and will be deployed following consideration of which States and Territories are able, and willing, to make investments in their own systems and administrative processes to pre-fill payroll tax returns with STP data</a:t>
            </a:r>
          </a:p>
          <a:p>
            <a:pPr>
              <a:buFont typeface="Wingdings" panose="05000000000000000000" pitchFamily="2" charset="2"/>
              <a:buChar char="ü"/>
            </a:pPr>
            <a:endParaRPr lang="en-US" dirty="0">
              <a:solidFill>
                <a:srgbClr val="231F20"/>
              </a:solidFill>
            </a:endParaRPr>
          </a:p>
        </p:txBody>
      </p:sp>
    </p:spTree>
    <p:extLst>
      <p:ext uri="{BB962C8B-B14F-4D97-AF65-F5344CB8AC3E}">
        <p14:creationId xmlns:p14="http://schemas.microsoft.com/office/powerpoint/2010/main" val="264523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Tax Compliance and Integrity</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pic>
        <p:nvPicPr>
          <p:cNvPr id="3" name="Content Placeholder 2">
            <a:extLst>
              <a:ext uri="{FF2B5EF4-FFF2-40B4-BE49-F238E27FC236}">
                <a16:creationId xmlns:a16="http://schemas.microsoft.com/office/drawing/2014/main" id="{0221B7B4-81BA-0888-66A2-89BC485D961B}"/>
              </a:ext>
            </a:extLst>
          </p:cNvPr>
          <p:cNvPicPr>
            <a:picLocks noGrp="1" noChangeAspect="1"/>
          </p:cNvPicPr>
          <p:nvPr>
            <p:ph idx="1"/>
          </p:nvPr>
        </p:nvPicPr>
        <p:blipFill>
          <a:blip r:embed="rId5"/>
          <a:stretch>
            <a:fillRect/>
          </a:stretch>
        </p:blipFill>
        <p:spPr>
          <a:xfrm>
            <a:off x="1057219" y="2377349"/>
            <a:ext cx="10077561" cy="2103302"/>
          </a:xfrm>
        </p:spPr>
      </p:pic>
      <p:pic>
        <p:nvPicPr>
          <p:cNvPr id="6" name="Picture 5">
            <a:extLst>
              <a:ext uri="{FF2B5EF4-FFF2-40B4-BE49-F238E27FC236}">
                <a16:creationId xmlns:a16="http://schemas.microsoft.com/office/drawing/2014/main" id="{BE9B6B75-8399-22EC-2AB3-F7FE14848376}"/>
              </a:ext>
            </a:extLst>
          </p:cNvPr>
          <p:cNvPicPr>
            <a:picLocks noChangeAspect="1"/>
          </p:cNvPicPr>
          <p:nvPr/>
        </p:nvPicPr>
        <p:blipFill>
          <a:blip r:embed="rId6"/>
          <a:stretch>
            <a:fillRect/>
          </a:stretch>
        </p:blipFill>
        <p:spPr>
          <a:xfrm>
            <a:off x="8890804" y="4642300"/>
            <a:ext cx="2462997" cy="1896020"/>
          </a:xfrm>
          <a:prstGeom prst="rect">
            <a:avLst/>
          </a:prstGeom>
        </p:spPr>
      </p:pic>
    </p:spTree>
    <p:extLst>
      <p:ext uri="{BB962C8B-B14F-4D97-AF65-F5344CB8AC3E}">
        <p14:creationId xmlns:p14="http://schemas.microsoft.com/office/powerpoint/2010/main" val="278105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954953"/>
            <a:ext cx="10294620"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How can I maximise Tax Planning Options Available?</a:t>
            </a:r>
          </a:p>
          <a:p>
            <a:pPr marL="0" indent="0">
              <a:lnSpc>
                <a:spcPct val="150000"/>
              </a:lnSpc>
              <a:buNone/>
            </a:pPr>
            <a:r>
              <a:rPr lang="en-US" sz="2200" b="1" dirty="0">
                <a:latin typeface="Corbel" panose="020B0503020204020204" pitchFamily="34" charset="0"/>
              </a:rPr>
              <a:t>Income</a:t>
            </a:r>
          </a:p>
          <a:p>
            <a:pPr lvl="1">
              <a:lnSpc>
                <a:spcPct val="150000"/>
              </a:lnSpc>
            </a:pPr>
            <a:r>
              <a:rPr lang="en-US" sz="2200" dirty="0">
                <a:latin typeface="Corbel" panose="020B0503020204020204" pitchFamily="34" charset="0"/>
              </a:rPr>
              <a:t>Objective – to </a:t>
            </a:r>
            <a:r>
              <a:rPr lang="en-US" sz="2200" i="1" u="sng" dirty="0">
                <a:latin typeface="Corbel" panose="020B0503020204020204" pitchFamily="34" charset="0"/>
              </a:rPr>
              <a:t>legally</a:t>
            </a:r>
            <a:r>
              <a:rPr lang="en-US" sz="2200" dirty="0">
                <a:latin typeface="Corbel" panose="020B0503020204020204" pitchFamily="34" charset="0"/>
              </a:rPr>
              <a:t> minimise</a:t>
            </a:r>
          </a:p>
          <a:p>
            <a:pPr marL="1371600" lvl="2" indent="-457200">
              <a:lnSpc>
                <a:spcPct val="150000"/>
              </a:lnSpc>
              <a:buFont typeface="+mj-lt"/>
              <a:buAutoNum type="arabicPeriod"/>
            </a:pPr>
            <a:r>
              <a:rPr lang="en-US" sz="2200" dirty="0">
                <a:latin typeface="Corbel" panose="020B0503020204020204" pitchFamily="34" charset="0"/>
              </a:rPr>
              <a:t>Use salary sacrificing</a:t>
            </a:r>
          </a:p>
          <a:p>
            <a:pPr marL="1371600" lvl="2" indent="-457200">
              <a:lnSpc>
                <a:spcPct val="150000"/>
              </a:lnSpc>
              <a:buFont typeface="+mj-lt"/>
              <a:buAutoNum type="arabicPeriod"/>
            </a:pPr>
            <a:r>
              <a:rPr lang="en-US" sz="2200" dirty="0" err="1">
                <a:latin typeface="Corbel" panose="020B0503020204020204" pitchFamily="34" charset="0"/>
              </a:rPr>
              <a:t>Utilise</a:t>
            </a:r>
            <a:r>
              <a:rPr lang="en-US" sz="2200" dirty="0">
                <a:latin typeface="Corbel" panose="020B0503020204020204" pitchFamily="34" charset="0"/>
              </a:rPr>
              <a:t> a Mortgage Offset Account</a:t>
            </a:r>
          </a:p>
          <a:p>
            <a:pPr marL="1371600" lvl="2" indent="-457200">
              <a:lnSpc>
                <a:spcPct val="150000"/>
              </a:lnSpc>
              <a:buFont typeface="+mj-lt"/>
              <a:buAutoNum type="arabicPeriod"/>
            </a:pPr>
            <a:r>
              <a:rPr lang="en-US" sz="2200" dirty="0">
                <a:latin typeface="Corbel" panose="020B0503020204020204" pitchFamily="34" charset="0"/>
              </a:rPr>
              <a:t>Delay income - legally</a:t>
            </a:r>
          </a:p>
          <a:p>
            <a:pPr marL="457200" indent="-457200">
              <a:lnSpc>
                <a:spcPct val="150000"/>
              </a:lnSpc>
              <a:buFont typeface="+mj-lt"/>
              <a:buAutoNum type="arabicPeriod"/>
            </a:pPr>
            <a:endParaRPr lang="en-US" sz="2400" dirty="0">
              <a:latin typeface="Corbel" panose="020B0503020204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84D61526-72CA-48E0-B620-D2D0E19F845F}"/>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787260" y="4114848"/>
            <a:ext cx="3625780" cy="2513874"/>
          </a:xfrm>
          <a:prstGeom prst="rect">
            <a:avLst/>
          </a:prstGeom>
        </p:spPr>
      </p:pic>
      <p:pic>
        <p:nvPicPr>
          <p:cNvPr id="7" name="Graphic 6">
            <a:extLst>
              <a:ext uri="{FF2B5EF4-FFF2-40B4-BE49-F238E27FC236}">
                <a16:creationId xmlns:a16="http://schemas.microsoft.com/office/drawing/2014/main" id="{B9AA953A-3D29-1F32-9753-EE61B08F86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9" y="233962"/>
            <a:ext cx="1098786" cy="1081706"/>
          </a:xfrm>
          <a:prstGeom prst="rect">
            <a:avLst/>
          </a:prstGeom>
        </p:spPr>
      </p:pic>
    </p:spTree>
    <p:extLst>
      <p:ext uri="{BB962C8B-B14F-4D97-AF65-F5344CB8AC3E}">
        <p14:creationId xmlns:p14="http://schemas.microsoft.com/office/powerpoint/2010/main" val="356675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3"/>
            <a:ext cx="10294620" cy="4321510"/>
          </a:xfrm>
        </p:spPr>
        <p:txBody>
          <a:bodyPr>
            <a:normAutofit fontScale="92500"/>
          </a:bodyPr>
          <a:lstStyle/>
          <a:p>
            <a:pPr>
              <a:buFont typeface="Wingdings" panose="05000000000000000000" pitchFamily="2" charset="2"/>
              <a:buChar char="q"/>
            </a:pPr>
            <a:r>
              <a:rPr lang="en-US" sz="2600" b="1" dirty="0">
                <a:solidFill>
                  <a:srgbClr val="A79552"/>
                </a:solidFill>
                <a:latin typeface="Corbel" panose="020B0503020204020204" pitchFamily="34" charset="0"/>
              </a:rPr>
              <a:t>How can I maximise Tax Planning Options Available? … Continued</a:t>
            </a:r>
          </a:p>
          <a:p>
            <a:pPr marL="0" indent="0">
              <a:lnSpc>
                <a:spcPct val="150000"/>
              </a:lnSpc>
              <a:buNone/>
            </a:pPr>
            <a:r>
              <a:rPr lang="en-US" sz="2400" b="1" dirty="0">
                <a:latin typeface="Corbel" panose="020B0503020204020204" pitchFamily="34" charset="0"/>
              </a:rPr>
              <a:t>Income</a:t>
            </a:r>
          </a:p>
          <a:p>
            <a:pPr marL="457200" indent="-457200">
              <a:lnSpc>
                <a:spcPct val="150000"/>
              </a:lnSpc>
              <a:buFont typeface="+mj-lt"/>
              <a:buAutoNum type="arabicPeriod"/>
            </a:pPr>
            <a:r>
              <a:rPr lang="en-US" sz="2400" b="1" dirty="0">
                <a:latin typeface="Corbel" panose="020B0503020204020204" pitchFamily="34" charset="0"/>
              </a:rPr>
              <a:t>Salary Sacrificing</a:t>
            </a:r>
          </a:p>
          <a:p>
            <a:pPr marL="457200" lvl="1" indent="0">
              <a:lnSpc>
                <a:spcPct val="150000"/>
              </a:lnSpc>
              <a:buNone/>
            </a:pPr>
            <a:r>
              <a:rPr lang="en-US" b="1" i="0" dirty="0">
                <a:solidFill>
                  <a:srgbClr val="202124"/>
                </a:solidFill>
                <a:effectLst/>
                <a:latin typeface="Corbel" panose="020B0503020204020204" pitchFamily="34" charset="0"/>
              </a:rPr>
              <a:t>Salary sacrificing </a:t>
            </a:r>
            <a:r>
              <a:rPr lang="en-US" b="0" i="0" dirty="0">
                <a:solidFill>
                  <a:srgbClr val="202124"/>
                </a:solidFill>
                <a:effectLst/>
                <a:latin typeface="Corbel" panose="020B0503020204020204" pitchFamily="34" charset="0"/>
              </a:rPr>
              <a:t>is basically a way to minimise your tax bill.</a:t>
            </a:r>
          </a:p>
          <a:p>
            <a:pPr marL="457200" lvl="1" indent="0">
              <a:lnSpc>
                <a:spcPct val="150000"/>
              </a:lnSpc>
              <a:buNone/>
            </a:pPr>
            <a:r>
              <a:rPr lang="en-US" b="0" i="0" dirty="0">
                <a:solidFill>
                  <a:srgbClr val="202124"/>
                </a:solidFill>
                <a:effectLst/>
                <a:latin typeface="Corbel" panose="020B0503020204020204" pitchFamily="34" charset="0"/>
              </a:rPr>
              <a:t>It involves using your pre-tax </a:t>
            </a:r>
            <a:r>
              <a:rPr lang="en-US" b="1" i="0" dirty="0">
                <a:solidFill>
                  <a:srgbClr val="202124"/>
                </a:solidFill>
                <a:effectLst/>
                <a:latin typeface="Corbel" panose="020B0503020204020204" pitchFamily="34" charset="0"/>
              </a:rPr>
              <a:t>salary</a:t>
            </a:r>
            <a:r>
              <a:rPr lang="en-US" b="0" i="0" dirty="0">
                <a:solidFill>
                  <a:srgbClr val="202124"/>
                </a:solidFill>
                <a:effectLst/>
                <a:latin typeface="Corbel" panose="020B0503020204020204" pitchFamily="34" charset="0"/>
              </a:rPr>
              <a:t> to buy goods or services that you'd normally buy with your after-tax pay. Because in the eyes of the tax department you're earning less when you are </a:t>
            </a:r>
            <a:r>
              <a:rPr lang="en-US" b="1" i="0" dirty="0">
                <a:solidFill>
                  <a:srgbClr val="202124"/>
                </a:solidFill>
                <a:effectLst/>
                <a:latin typeface="Corbel" panose="020B0503020204020204" pitchFamily="34" charset="0"/>
              </a:rPr>
              <a:t>salary sacrificing</a:t>
            </a:r>
            <a:r>
              <a:rPr lang="en-US" b="0" i="0" dirty="0">
                <a:solidFill>
                  <a:srgbClr val="202124"/>
                </a:solidFill>
                <a:effectLst/>
                <a:latin typeface="Corbel" panose="020B0503020204020204" pitchFamily="34" charset="0"/>
              </a:rPr>
              <a:t>, they tax you less.</a:t>
            </a:r>
            <a:endParaRPr lang="en-US" dirty="0">
              <a:latin typeface="Corbel" panose="020B0503020204020204" pitchFamily="34" charset="0"/>
            </a:endParaRPr>
          </a:p>
        </p:txBody>
      </p:sp>
      <p:pic>
        <p:nvPicPr>
          <p:cNvPr id="3" name="Picture 2" descr="A picture containing text, indoor, electronics&#10;&#10;Description automatically generated">
            <a:extLst>
              <a:ext uri="{FF2B5EF4-FFF2-40B4-BE49-F238E27FC236}">
                <a16:creationId xmlns:a16="http://schemas.microsoft.com/office/drawing/2014/main" id="{4E595F1A-E9CA-4B50-A098-6C6AEA2D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730" y="2392668"/>
            <a:ext cx="2547731" cy="1574961"/>
          </a:xfrm>
          <a:prstGeom prst="rect">
            <a:avLst/>
          </a:prstGeom>
        </p:spPr>
      </p:pic>
      <p:pic>
        <p:nvPicPr>
          <p:cNvPr id="7" name="Graphic 6">
            <a:extLst>
              <a:ext uri="{FF2B5EF4-FFF2-40B4-BE49-F238E27FC236}">
                <a16:creationId xmlns:a16="http://schemas.microsoft.com/office/drawing/2014/main" id="{84D136E7-1D5C-A76C-4769-64FA0880A0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9" y="221605"/>
            <a:ext cx="1098786" cy="1081706"/>
          </a:xfrm>
          <a:prstGeom prst="rect">
            <a:avLst/>
          </a:prstGeom>
        </p:spPr>
      </p:pic>
    </p:spTree>
    <p:extLst>
      <p:ext uri="{BB962C8B-B14F-4D97-AF65-F5344CB8AC3E}">
        <p14:creationId xmlns:p14="http://schemas.microsoft.com/office/powerpoint/2010/main" val="297091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2"/>
            <a:ext cx="10294618"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How can I maximise Tax Planning Options Available? … Continued</a:t>
            </a:r>
          </a:p>
          <a:p>
            <a:pPr marL="0" indent="0">
              <a:lnSpc>
                <a:spcPct val="150000"/>
              </a:lnSpc>
              <a:buNone/>
            </a:pPr>
            <a:r>
              <a:rPr lang="en-US" sz="2400" b="1" dirty="0">
                <a:latin typeface="Corbel" panose="020B0503020204020204" pitchFamily="34" charset="0"/>
              </a:rPr>
              <a:t>Income</a:t>
            </a:r>
          </a:p>
          <a:p>
            <a:pPr marL="457200" indent="-457200">
              <a:lnSpc>
                <a:spcPct val="150000"/>
              </a:lnSpc>
              <a:buFont typeface="+mj-lt"/>
              <a:buAutoNum type="arabicPeriod"/>
            </a:pPr>
            <a:r>
              <a:rPr lang="en-US" sz="2400" dirty="0">
                <a:latin typeface="Corbel" panose="020B0503020204020204" pitchFamily="34" charset="0"/>
              </a:rPr>
              <a:t>Salary sacrificing example:</a:t>
            </a:r>
          </a:p>
          <a:p>
            <a:pPr lvl="1">
              <a:lnSpc>
                <a:spcPct val="150000"/>
              </a:lnSpc>
            </a:pPr>
            <a:r>
              <a:rPr lang="en-US" sz="2200" dirty="0">
                <a:latin typeface="Corbel" panose="020B0503020204020204" pitchFamily="34" charset="0"/>
              </a:rPr>
              <a:t>Terry Daniher	 	$120,000	Gross Salary</a:t>
            </a:r>
          </a:p>
          <a:p>
            <a:pPr lvl="1">
              <a:lnSpc>
                <a:spcPct val="150000"/>
              </a:lnSpc>
            </a:pPr>
            <a:r>
              <a:rPr lang="en-US" sz="2200" dirty="0">
                <a:latin typeface="Corbel" panose="020B0503020204020204" pitchFamily="34" charset="0"/>
              </a:rPr>
              <a:t>Salary Sacrifice		$13,000	Sends it to his SMSF</a:t>
            </a:r>
          </a:p>
          <a:p>
            <a:pPr lvl="1">
              <a:lnSpc>
                <a:spcPct val="150000"/>
              </a:lnSpc>
            </a:pPr>
            <a:r>
              <a:rPr lang="en-US" sz="2200" dirty="0">
                <a:latin typeface="Corbel" panose="020B0503020204020204" pitchFamily="34" charset="0"/>
              </a:rPr>
              <a:t>Assume			No other major issues</a:t>
            </a:r>
          </a:p>
        </p:txBody>
      </p:sp>
      <p:pic>
        <p:nvPicPr>
          <p:cNvPr id="6" name="Picture 5" descr="A picture containing text&#10;&#10;Description automatically generated">
            <a:extLst>
              <a:ext uri="{FF2B5EF4-FFF2-40B4-BE49-F238E27FC236}">
                <a16:creationId xmlns:a16="http://schemas.microsoft.com/office/drawing/2014/main" id="{306A690D-0BE4-5F56-5BC8-F308E74F0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511" y="3168574"/>
            <a:ext cx="2139289" cy="3432532"/>
          </a:xfrm>
          <a:prstGeom prst="rect">
            <a:avLst/>
          </a:prstGeom>
        </p:spPr>
      </p:pic>
      <p:pic>
        <p:nvPicPr>
          <p:cNvPr id="3" name="Picture 2">
            <a:extLst>
              <a:ext uri="{FF2B5EF4-FFF2-40B4-BE49-F238E27FC236}">
                <a16:creationId xmlns:a16="http://schemas.microsoft.com/office/drawing/2014/main" id="{3BD27FE8-F3C0-62BA-A6B2-690961B8C118}"/>
              </a:ext>
            </a:extLst>
          </p:cNvPr>
          <p:cNvPicPr>
            <a:picLocks noChangeAspect="1"/>
          </p:cNvPicPr>
          <p:nvPr/>
        </p:nvPicPr>
        <p:blipFill>
          <a:blip r:embed="rId4"/>
          <a:stretch>
            <a:fillRect/>
          </a:stretch>
        </p:blipFill>
        <p:spPr>
          <a:xfrm>
            <a:off x="838200" y="210157"/>
            <a:ext cx="1103472" cy="1085182"/>
          </a:xfrm>
          <a:prstGeom prst="rect">
            <a:avLst/>
          </a:prstGeom>
        </p:spPr>
      </p:pic>
    </p:spTree>
    <p:extLst>
      <p:ext uri="{BB962C8B-B14F-4D97-AF65-F5344CB8AC3E}">
        <p14:creationId xmlns:p14="http://schemas.microsoft.com/office/powerpoint/2010/main" val="284558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1059180" y="1791451"/>
            <a:ext cx="10073640" cy="4158007"/>
          </a:xfrm>
        </p:spPr>
        <p:txBody>
          <a:bodyPr>
            <a:normAutofit/>
          </a:bodyPr>
          <a:lstStyle/>
          <a:p>
            <a:pPr>
              <a:buFont typeface="Wingdings" panose="05000000000000000000" pitchFamily="2" charset="2"/>
              <a:buChar char="q"/>
            </a:pPr>
            <a:r>
              <a:rPr lang="en-US" sz="2600" b="1">
                <a:solidFill>
                  <a:srgbClr val="A79552"/>
                </a:solidFill>
                <a:latin typeface="Corbel" panose="020B0503020204020204" pitchFamily="34" charset="0"/>
              </a:rPr>
              <a:t>How can I maximise Tax Planning Options Available? … Continued</a:t>
            </a:r>
            <a:endParaRPr lang="en-US" sz="2400">
              <a:latin typeface="Corbel" panose="020B0503020204020204" pitchFamily="34" charset="0"/>
            </a:endParaRPr>
          </a:p>
          <a:p>
            <a:pPr marL="457200" indent="-457200">
              <a:lnSpc>
                <a:spcPct val="150000"/>
              </a:lnSpc>
              <a:buFont typeface="+mj-lt"/>
              <a:buAutoNum type="arabicPeriod"/>
            </a:pPr>
            <a:endParaRPr lang="en-US" sz="2400">
              <a:latin typeface="Corbel" panose="020B0503020204020204" pitchFamily="34" charset="0"/>
            </a:endParaRPr>
          </a:p>
        </p:txBody>
      </p:sp>
      <p:graphicFrame>
        <p:nvGraphicFramePr>
          <p:cNvPr id="2" name="Table 2">
            <a:extLst>
              <a:ext uri="{FF2B5EF4-FFF2-40B4-BE49-F238E27FC236}">
                <a16:creationId xmlns:a16="http://schemas.microsoft.com/office/drawing/2014/main" id="{1A9EF0B7-61EA-4593-AEDB-E379FBA9ECD1}"/>
              </a:ext>
            </a:extLst>
          </p:cNvPr>
          <p:cNvGraphicFramePr>
            <a:graphicFrameLocks noGrp="1"/>
          </p:cNvGraphicFramePr>
          <p:nvPr>
            <p:extLst>
              <p:ext uri="{D42A27DB-BD31-4B8C-83A1-F6EECF244321}">
                <p14:modId xmlns:p14="http://schemas.microsoft.com/office/powerpoint/2010/main" val="1295782395"/>
              </p:ext>
            </p:extLst>
          </p:nvPr>
        </p:nvGraphicFramePr>
        <p:xfrm>
          <a:off x="1365813" y="2766349"/>
          <a:ext cx="9249179" cy="2542022"/>
        </p:xfrm>
        <a:graphic>
          <a:graphicData uri="http://schemas.openxmlformats.org/drawingml/2006/table">
            <a:tbl>
              <a:tblPr firstRow="1" bandRow="1">
                <a:tableStyleId>{073A0DAA-6AF3-43AB-8588-CEC1D06C72B9}</a:tableStyleId>
              </a:tblPr>
              <a:tblGrid>
                <a:gridCol w="4251296">
                  <a:extLst>
                    <a:ext uri="{9D8B030D-6E8A-4147-A177-3AD203B41FA5}">
                      <a16:colId xmlns:a16="http://schemas.microsoft.com/office/drawing/2014/main" val="3256511689"/>
                    </a:ext>
                  </a:extLst>
                </a:gridCol>
                <a:gridCol w="2402789">
                  <a:extLst>
                    <a:ext uri="{9D8B030D-6E8A-4147-A177-3AD203B41FA5}">
                      <a16:colId xmlns:a16="http://schemas.microsoft.com/office/drawing/2014/main" val="2975117281"/>
                    </a:ext>
                  </a:extLst>
                </a:gridCol>
                <a:gridCol w="2595094">
                  <a:extLst>
                    <a:ext uri="{9D8B030D-6E8A-4147-A177-3AD203B41FA5}">
                      <a16:colId xmlns:a16="http://schemas.microsoft.com/office/drawing/2014/main" val="1234116447"/>
                    </a:ext>
                  </a:extLst>
                </a:gridCol>
              </a:tblGrid>
              <a:tr h="714830">
                <a:tc>
                  <a:txBody>
                    <a:bodyPr/>
                    <a:lstStyle/>
                    <a:p>
                      <a:pPr algn="ctr"/>
                      <a:endParaRPr lang="en-US" dirty="0"/>
                    </a:p>
                    <a:p>
                      <a:pPr algn="ctr"/>
                      <a:r>
                        <a:rPr lang="en-US" dirty="0"/>
                        <a:t>Particulars</a:t>
                      </a:r>
                      <a:endParaRPr lang="en-AU" dirty="0"/>
                    </a:p>
                  </a:txBody>
                  <a:tcPr/>
                </a:tc>
                <a:tc>
                  <a:txBody>
                    <a:bodyPr/>
                    <a:lstStyle/>
                    <a:p>
                      <a:pPr algn="ctr"/>
                      <a:r>
                        <a:rPr lang="en-US"/>
                        <a:t>Pre-Salary Sacrifice (Currently)</a:t>
                      </a:r>
                      <a:endParaRPr lang="en-AU"/>
                    </a:p>
                  </a:txBody>
                  <a:tcPr/>
                </a:tc>
                <a:tc>
                  <a:txBody>
                    <a:bodyPr/>
                    <a:lstStyle/>
                    <a:p>
                      <a:pPr algn="ctr"/>
                      <a:r>
                        <a:rPr lang="en-US"/>
                        <a:t>Post- Salary Sacrifice</a:t>
                      </a:r>
                    </a:p>
                    <a:p>
                      <a:pPr algn="ctr"/>
                      <a:r>
                        <a:rPr lang="en-US"/>
                        <a:t>(New)</a:t>
                      </a:r>
                      <a:endParaRPr lang="en-AU"/>
                    </a:p>
                  </a:txBody>
                  <a:tcPr/>
                </a:tc>
                <a:extLst>
                  <a:ext uri="{0D108BD9-81ED-4DB2-BD59-A6C34878D82A}">
                    <a16:rowId xmlns:a16="http://schemas.microsoft.com/office/drawing/2014/main" val="874977950"/>
                  </a:ext>
                </a:extLst>
              </a:tr>
              <a:tr h="393217">
                <a:tc>
                  <a:txBody>
                    <a:bodyPr/>
                    <a:lstStyle/>
                    <a:p>
                      <a:pPr algn="ctr"/>
                      <a:r>
                        <a:rPr lang="en-US" dirty="0">
                          <a:latin typeface="Corbel" panose="020B0503020204020204" pitchFamily="34" charset="0"/>
                        </a:rPr>
                        <a:t>Taxable Income</a:t>
                      </a:r>
                      <a:endParaRPr lang="en-AU" dirty="0">
                        <a:latin typeface="Corbel" panose="020B0503020204020204" pitchFamily="34" charset="0"/>
                      </a:endParaRPr>
                    </a:p>
                  </a:txBody>
                  <a:tcPr/>
                </a:tc>
                <a:tc>
                  <a:txBody>
                    <a:bodyPr/>
                    <a:lstStyle/>
                    <a:p>
                      <a:pPr algn="ctr"/>
                      <a:r>
                        <a:rPr lang="en-US">
                          <a:latin typeface="Corbel" panose="020B0503020204020204" pitchFamily="34" charset="0"/>
                        </a:rPr>
                        <a:t>$120,000</a:t>
                      </a:r>
                      <a:endParaRPr lang="en-AU">
                        <a:latin typeface="Corbel" panose="020B0503020204020204" pitchFamily="34" charset="0"/>
                      </a:endParaRPr>
                    </a:p>
                  </a:txBody>
                  <a:tcPr/>
                </a:tc>
                <a:tc>
                  <a:txBody>
                    <a:bodyPr/>
                    <a:lstStyle/>
                    <a:p>
                      <a:pPr algn="ctr"/>
                      <a:r>
                        <a:rPr lang="en-US">
                          <a:latin typeface="Corbel" panose="020B0503020204020204" pitchFamily="34" charset="0"/>
                        </a:rPr>
                        <a:t>$107,000</a:t>
                      </a:r>
                      <a:endParaRPr lang="en-AU">
                        <a:latin typeface="Corbel" panose="020B0503020204020204" pitchFamily="34" charset="0"/>
                      </a:endParaRPr>
                    </a:p>
                  </a:txBody>
                  <a:tcPr/>
                </a:tc>
                <a:extLst>
                  <a:ext uri="{0D108BD9-81ED-4DB2-BD59-A6C34878D82A}">
                    <a16:rowId xmlns:a16="http://schemas.microsoft.com/office/drawing/2014/main" val="3164614022"/>
                  </a:ext>
                </a:extLst>
              </a:tr>
              <a:tr h="407602">
                <a:tc>
                  <a:txBody>
                    <a:bodyPr/>
                    <a:lstStyle/>
                    <a:p>
                      <a:pPr algn="ctr"/>
                      <a:r>
                        <a:rPr lang="en-US">
                          <a:latin typeface="Corbel" panose="020B0503020204020204" pitchFamily="34" charset="0"/>
                        </a:rPr>
                        <a:t>Tax – Personally (incl. Medicare levy)</a:t>
                      </a:r>
                      <a:endParaRPr lang="en-AU">
                        <a:latin typeface="Corbel" panose="020B0503020204020204" pitchFamily="34" charset="0"/>
                      </a:endParaRPr>
                    </a:p>
                  </a:txBody>
                  <a:tcPr/>
                </a:tc>
                <a:tc>
                  <a:txBody>
                    <a:bodyPr/>
                    <a:lstStyle/>
                    <a:p>
                      <a:pPr algn="ctr"/>
                      <a:r>
                        <a:rPr lang="en-US">
                          <a:latin typeface="Corbel" panose="020B0503020204020204" pitchFamily="34" charset="0"/>
                        </a:rPr>
                        <a:t>$34,297</a:t>
                      </a:r>
                      <a:endParaRPr lang="en-AU">
                        <a:latin typeface="Corbel" panose="020B0503020204020204" pitchFamily="34" charset="0"/>
                      </a:endParaRPr>
                    </a:p>
                  </a:txBody>
                  <a:tcPr/>
                </a:tc>
                <a:tc>
                  <a:txBody>
                    <a:bodyPr/>
                    <a:lstStyle/>
                    <a:p>
                      <a:pPr algn="ctr"/>
                      <a:r>
                        <a:rPr lang="en-US">
                          <a:latin typeface="Corbel" panose="020B0503020204020204" pitchFamily="34" charset="0"/>
                        </a:rPr>
                        <a:t>$29,227</a:t>
                      </a:r>
                      <a:endParaRPr lang="en-AU">
                        <a:latin typeface="Corbel" panose="020B0503020204020204" pitchFamily="34" charset="0"/>
                      </a:endParaRPr>
                    </a:p>
                  </a:txBody>
                  <a:tcPr/>
                </a:tc>
                <a:extLst>
                  <a:ext uri="{0D108BD9-81ED-4DB2-BD59-A6C34878D82A}">
                    <a16:rowId xmlns:a16="http://schemas.microsoft.com/office/drawing/2014/main" val="3782001142"/>
                  </a:ext>
                </a:extLst>
              </a:tr>
              <a:tr h="393217">
                <a:tc>
                  <a:txBody>
                    <a:bodyPr/>
                    <a:lstStyle/>
                    <a:p>
                      <a:pPr algn="ctr"/>
                      <a:r>
                        <a:rPr lang="en-US">
                          <a:latin typeface="Corbel" panose="020B0503020204020204" pitchFamily="34" charset="0"/>
                        </a:rPr>
                        <a:t>Tax – Superannuation Fund</a:t>
                      </a:r>
                      <a:endParaRPr lang="en-AU">
                        <a:latin typeface="Corbel" panose="020B0503020204020204" pitchFamily="34" charset="0"/>
                      </a:endParaRPr>
                    </a:p>
                  </a:txBody>
                  <a:tcPr/>
                </a:tc>
                <a:tc>
                  <a:txBody>
                    <a:bodyPr/>
                    <a:lstStyle/>
                    <a:p>
                      <a:pPr algn="ctr"/>
                      <a:r>
                        <a:rPr lang="en-US">
                          <a:latin typeface="Corbel" panose="020B0503020204020204" pitchFamily="34" charset="0"/>
                        </a:rPr>
                        <a:t>$ Nil</a:t>
                      </a:r>
                      <a:endParaRPr lang="en-AU">
                        <a:latin typeface="Corbel" panose="020B0503020204020204" pitchFamily="34" charset="0"/>
                      </a:endParaRPr>
                    </a:p>
                  </a:txBody>
                  <a:tcPr/>
                </a:tc>
                <a:tc>
                  <a:txBody>
                    <a:bodyPr/>
                    <a:lstStyle/>
                    <a:p>
                      <a:pPr algn="ctr"/>
                      <a:r>
                        <a:rPr lang="en-US">
                          <a:latin typeface="Corbel" panose="020B0503020204020204" pitchFamily="34" charset="0"/>
                        </a:rPr>
                        <a:t>$1,950</a:t>
                      </a:r>
                      <a:endParaRPr lang="en-AU">
                        <a:latin typeface="Corbel" panose="020B0503020204020204" pitchFamily="34" charset="0"/>
                      </a:endParaRPr>
                    </a:p>
                  </a:txBody>
                  <a:tcPr/>
                </a:tc>
                <a:extLst>
                  <a:ext uri="{0D108BD9-81ED-4DB2-BD59-A6C34878D82A}">
                    <a16:rowId xmlns:a16="http://schemas.microsoft.com/office/drawing/2014/main" val="3581876562"/>
                  </a:ext>
                </a:extLst>
              </a:tr>
              <a:tr h="633156">
                <a:tc>
                  <a:txBody>
                    <a:bodyPr/>
                    <a:lstStyle/>
                    <a:p>
                      <a:pPr algn="ctr"/>
                      <a:r>
                        <a:rPr lang="en-US" sz="2400" b="1" dirty="0">
                          <a:solidFill>
                            <a:srgbClr val="A79552"/>
                          </a:solidFill>
                          <a:latin typeface="Corbel" panose="020B0503020204020204" pitchFamily="34" charset="0"/>
                        </a:rPr>
                        <a:t>Tax - Savings</a:t>
                      </a:r>
                      <a:endParaRPr lang="en-AU" sz="2400" b="1" dirty="0">
                        <a:solidFill>
                          <a:srgbClr val="A79552"/>
                        </a:solidFill>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 Nil</a:t>
                      </a:r>
                      <a:endParaRPr lang="en-AU" b="1" dirty="0">
                        <a:solidFill>
                          <a:srgbClr val="A79552"/>
                        </a:solidFill>
                        <a:latin typeface="Corbel" panose="020B0503020204020204" pitchFamily="34" charset="0"/>
                      </a:endParaRPr>
                    </a:p>
                  </a:txBody>
                  <a:tcPr/>
                </a:tc>
                <a:tc>
                  <a:txBody>
                    <a:bodyPr/>
                    <a:lstStyle/>
                    <a:p>
                      <a:pPr algn="ctr"/>
                      <a:r>
                        <a:rPr lang="en-US" sz="2400" b="1" dirty="0">
                          <a:solidFill>
                            <a:srgbClr val="A79552"/>
                          </a:solidFill>
                          <a:latin typeface="Corbel" panose="020B0503020204020204" pitchFamily="34" charset="0"/>
                        </a:rPr>
                        <a:t>$3,120</a:t>
                      </a:r>
                      <a:endParaRPr lang="en-AU" sz="2400" b="1" dirty="0">
                        <a:solidFill>
                          <a:srgbClr val="A79552"/>
                        </a:solidFill>
                        <a:latin typeface="Corbel" panose="020B0503020204020204" pitchFamily="34" charset="0"/>
                      </a:endParaRPr>
                    </a:p>
                  </a:txBody>
                  <a:tcPr/>
                </a:tc>
                <a:extLst>
                  <a:ext uri="{0D108BD9-81ED-4DB2-BD59-A6C34878D82A}">
                    <a16:rowId xmlns:a16="http://schemas.microsoft.com/office/drawing/2014/main" val="3300532596"/>
                  </a:ext>
                </a:extLst>
              </a:tr>
            </a:tbl>
          </a:graphicData>
        </a:graphic>
      </p:graphicFrame>
      <p:pic>
        <p:nvPicPr>
          <p:cNvPr id="7" name="Graphic 6">
            <a:extLst>
              <a:ext uri="{FF2B5EF4-FFF2-40B4-BE49-F238E27FC236}">
                <a16:creationId xmlns:a16="http://schemas.microsoft.com/office/drawing/2014/main" id="{0F5A67EB-C657-45AC-52D5-ABFAC1FE3F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21605"/>
            <a:ext cx="1098786" cy="1081706"/>
          </a:xfrm>
          <a:prstGeom prst="rect">
            <a:avLst/>
          </a:prstGeom>
        </p:spPr>
      </p:pic>
    </p:spTree>
    <p:extLst>
      <p:ext uri="{BB962C8B-B14F-4D97-AF65-F5344CB8AC3E}">
        <p14:creationId xmlns:p14="http://schemas.microsoft.com/office/powerpoint/2010/main" val="197818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1059180" y="1872343"/>
            <a:ext cx="10073640" cy="4321510"/>
          </a:xfrm>
        </p:spPr>
        <p:txBody>
          <a:bodyPr>
            <a:normAutofit fontScale="92500"/>
          </a:bodyPr>
          <a:lstStyle/>
          <a:p>
            <a:pPr>
              <a:buFont typeface="Wingdings" panose="05000000000000000000" pitchFamily="2" charset="2"/>
              <a:buChar char="q"/>
            </a:pPr>
            <a:r>
              <a:rPr lang="en-US" sz="2600" b="1" dirty="0">
                <a:solidFill>
                  <a:srgbClr val="A79552"/>
                </a:solidFill>
                <a:latin typeface="Corbel" panose="020B0503020204020204" pitchFamily="34" charset="0"/>
              </a:rPr>
              <a:t>How can I maximise Tax Planning Options Available? … Continued</a:t>
            </a:r>
          </a:p>
          <a:p>
            <a:pPr marL="0" indent="0">
              <a:lnSpc>
                <a:spcPct val="150000"/>
              </a:lnSpc>
              <a:buNone/>
            </a:pPr>
            <a:r>
              <a:rPr lang="en-US" sz="2600" b="1" dirty="0">
                <a:latin typeface="Corbel" panose="020B0503020204020204" pitchFamily="34" charset="0"/>
              </a:rPr>
              <a:t>Income</a:t>
            </a:r>
          </a:p>
          <a:p>
            <a:pPr marL="457200" indent="-457200">
              <a:lnSpc>
                <a:spcPct val="150000"/>
              </a:lnSpc>
              <a:buFont typeface="+mj-lt"/>
              <a:buAutoNum type="arabicPeriod" startAt="2"/>
            </a:pPr>
            <a:r>
              <a:rPr lang="en-US" sz="2400" b="1" dirty="0">
                <a:latin typeface="Corbel" panose="020B0503020204020204" pitchFamily="34" charset="0"/>
              </a:rPr>
              <a:t>Mortgage Offset Account</a:t>
            </a:r>
          </a:p>
          <a:p>
            <a:pPr marL="457200" lvl="1" indent="0">
              <a:lnSpc>
                <a:spcPct val="150000"/>
              </a:lnSpc>
              <a:buNone/>
            </a:pPr>
            <a:r>
              <a:rPr lang="en-US" b="0" i="0" dirty="0">
                <a:solidFill>
                  <a:srgbClr val="202124"/>
                </a:solidFill>
                <a:effectLst/>
                <a:latin typeface="Corbel" panose="020B0503020204020204" pitchFamily="34" charset="0"/>
              </a:rPr>
              <a:t>A </a:t>
            </a:r>
            <a:r>
              <a:rPr lang="en-US" b="1" i="0" dirty="0">
                <a:solidFill>
                  <a:srgbClr val="202124"/>
                </a:solidFill>
                <a:effectLst/>
                <a:latin typeface="Corbel" panose="020B0503020204020204" pitchFamily="34" charset="0"/>
              </a:rPr>
              <a:t>mortgage offset account</a:t>
            </a:r>
            <a:r>
              <a:rPr lang="en-US" b="0" i="0" dirty="0">
                <a:solidFill>
                  <a:srgbClr val="202124"/>
                </a:solidFill>
                <a:effectLst/>
                <a:latin typeface="Corbel" panose="020B0503020204020204" pitchFamily="34" charset="0"/>
              </a:rPr>
              <a:t> is a transaction </a:t>
            </a:r>
            <a:r>
              <a:rPr lang="en-US" b="1" i="0" dirty="0">
                <a:solidFill>
                  <a:srgbClr val="202124"/>
                </a:solidFill>
                <a:effectLst/>
                <a:latin typeface="Corbel" panose="020B0503020204020204" pitchFamily="34" charset="0"/>
              </a:rPr>
              <a:t>account</a:t>
            </a:r>
            <a:r>
              <a:rPr lang="en-US" b="0" i="0" dirty="0">
                <a:solidFill>
                  <a:srgbClr val="202124"/>
                </a:solidFill>
                <a:effectLst/>
                <a:latin typeface="Corbel" panose="020B0503020204020204" pitchFamily="34" charset="0"/>
              </a:rPr>
              <a:t> that is linked to your </a:t>
            </a:r>
            <a:r>
              <a:rPr lang="en-US" b="1" i="0" dirty="0">
                <a:solidFill>
                  <a:srgbClr val="202124"/>
                </a:solidFill>
                <a:effectLst/>
                <a:latin typeface="Corbel" panose="020B0503020204020204" pitchFamily="34" charset="0"/>
              </a:rPr>
              <a:t>home loan</a:t>
            </a:r>
            <a:r>
              <a:rPr lang="en-US" b="0" i="0" dirty="0">
                <a:solidFill>
                  <a:srgbClr val="202124"/>
                </a:solidFill>
                <a:effectLst/>
                <a:latin typeface="Corbel" panose="020B0503020204020204" pitchFamily="34" charset="0"/>
              </a:rPr>
              <a:t>.</a:t>
            </a:r>
          </a:p>
          <a:p>
            <a:pPr marL="457200" lvl="1" indent="0">
              <a:lnSpc>
                <a:spcPct val="150000"/>
              </a:lnSpc>
              <a:buNone/>
            </a:pPr>
            <a:r>
              <a:rPr lang="en-US" b="0" i="0" dirty="0">
                <a:solidFill>
                  <a:srgbClr val="202124"/>
                </a:solidFill>
                <a:effectLst/>
                <a:latin typeface="Corbel" panose="020B0503020204020204" pitchFamily="34" charset="0"/>
              </a:rPr>
              <a:t>The </a:t>
            </a:r>
            <a:r>
              <a:rPr lang="en-US" b="1" i="0" dirty="0">
                <a:solidFill>
                  <a:srgbClr val="202124"/>
                </a:solidFill>
                <a:effectLst/>
                <a:latin typeface="Corbel" panose="020B0503020204020204" pitchFamily="34" charset="0"/>
              </a:rPr>
              <a:t>account's</a:t>
            </a:r>
            <a:r>
              <a:rPr lang="en-US" b="0" i="0" dirty="0">
                <a:solidFill>
                  <a:srgbClr val="202124"/>
                </a:solidFill>
                <a:effectLst/>
                <a:latin typeface="Corbel" panose="020B0503020204020204" pitchFamily="34" charset="0"/>
              </a:rPr>
              <a:t> balance (or a proportion of that balance) is '</a:t>
            </a:r>
            <a:r>
              <a:rPr lang="en-US" b="1" i="0" dirty="0">
                <a:solidFill>
                  <a:srgbClr val="202124"/>
                </a:solidFill>
                <a:effectLst/>
                <a:latin typeface="Corbel" panose="020B0503020204020204" pitchFamily="34" charset="0"/>
              </a:rPr>
              <a:t>offset</a:t>
            </a:r>
            <a:r>
              <a:rPr lang="en-US" b="0" i="0" dirty="0">
                <a:solidFill>
                  <a:srgbClr val="202124"/>
                </a:solidFill>
                <a:effectLst/>
                <a:latin typeface="Corbel" panose="020B0503020204020204" pitchFamily="34" charset="0"/>
              </a:rPr>
              <a:t>' daily against your </a:t>
            </a:r>
            <a:r>
              <a:rPr lang="en-US" b="1" i="0" dirty="0">
                <a:solidFill>
                  <a:srgbClr val="202124"/>
                </a:solidFill>
                <a:effectLst/>
                <a:latin typeface="Corbel" panose="020B0503020204020204" pitchFamily="34" charset="0"/>
              </a:rPr>
              <a:t>home loan</a:t>
            </a:r>
            <a:r>
              <a:rPr lang="en-US" b="0" i="0" dirty="0">
                <a:solidFill>
                  <a:srgbClr val="202124"/>
                </a:solidFill>
                <a:effectLst/>
                <a:latin typeface="Corbel" panose="020B0503020204020204" pitchFamily="34" charset="0"/>
              </a:rPr>
              <a:t> balance. You are only charged interest on the difference between the total loan balance and the amount </a:t>
            </a:r>
            <a:r>
              <a:rPr lang="en-US" b="1" i="0" dirty="0">
                <a:solidFill>
                  <a:srgbClr val="202124"/>
                </a:solidFill>
                <a:effectLst/>
                <a:latin typeface="Corbel" panose="020B0503020204020204" pitchFamily="34" charset="0"/>
              </a:rPr>
              <a:t>offset</a:t>
            </a:r>
            <a:r>
              <a:rPr lang="en-US" b="0" i="0" dirty="0">
                <a:solidFill>
                  <a:srgbClr val="202124"/>
                </a:solidFill>
                <a:effectLst/>
                <a:latin typeface="Corbel" panose="020B0503020204020204" pitchFamily="34" charset="0"/>
              </a:rPr>
              <a:t>.</a:t>
            </a:r>
            <a:endParaRPr lang="en-US" b="1" i="0" dirty="0">
              <a:solidFill>
                <a:srgbClr val="202124"/>
              </a:solidFill>
              <a:effectLst/>
              <a:latin typeface="Corbel" panose="020B0503020204020204" pitchFamily="34" charset="0"/>
            </a:endParaRPr>
          </a:p>
        </p:txBody>
      </p:sp>
      <p:pic>
        <p:nvPicPr>
          <p:cNvPr id="2" name="Picture 1">
            <a:extLst>
              <a:ext uri="{FF2B5EF4-FFF2-40B4-BE49-F238E27FC236}">
                <a16:creationId xmlns:a16="http://schemas.microsoft.com/office/drawing/2014/main" id="{92462568-05F4-5835-6B34-B93E152B1DBD}"/>
              </a:ext>
            </a:extLst>
          </p:cNvPr>
          <p:cNvPicPr>
            <a:picLocks noChangeAspect="1"/>
          </p:cNvPicPr>
          <p:nvPr/>
        </p:nvPicPr>
        <p:blipFill>
          <a:blip r:embed="rId3">
            <a:duotone>
              <a:prstClr val="black"/>
              <a:schemeClr val="accent6">
                <a:tint val="45000"/>
                <a:satMod val="400000"/>
              </a:schemeClr>
            </a:duotone>
          </a:blip>
          <a:stretch>
            <a:fillRect/>
          </a:stretch>
        </p:blipFill>
        <p:spPr>
          <a:xfrm>
            <a:off x="9326881" y="2434999"/>
            <a:ext cx="2353364" cy="994001"/>
          </a:xfrm>
          <a:prstGeom prst="rect">
            <a:avLst/>
          </a:prstGeom>
        </p:spPr>
      </p:pic>
      <p:pic>
        <p:nvPicPr>
          <p:cNvPr id="7" name="Graphic 6">
            <a:extLst>
              <a:ext uri="{FF2B5EF4-FFF2-40B4-BE49-F238E27FC236}">
                <a16:creationId xmlns:a16="http://schemas.microsoft.com/office/drawing/2014/main" id="{54657A55-608C-E3E4-1FD6-16C415EDFC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9" y="221605"/>
            <a:ext cx="1098786" cy="1081706"/>
          </a:xfrm>
          <a:prstGeom prst="rect">
            <a:avLst/>
          </a:prstGeom>
        </p:spPr>
      </p:pic>
    </p:spTree>
    <p:extLst>
      <p:ext uri="{BB962C8B-B14F-4D97-AF65-F5344CB8AC3E}">
        <p14:creationId xmlns:p14="http://schemas.microsoft.com/office/powerpoint/2010/main" val="246747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1059180" y="1953233"/>
            <a:ext cx="10073640"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How can I maximise Tax Planning Options Available? … Continued</a:t>
            </a:r>
          </a:p>
          <a:p>
            <a:pPr marL="0" indent="0">
              <a:lnSpc>
                <a:spcPct val="150000"/>
              </a:lnSpc>
              <a:buNone/>
            </a:pPr>
            <a:r>
              <a:rPr lang="en-US" sz="2400" b="1" dirty="0">
                <a:latin typeface="Corbel" panose="020B0503020204020204" pitchFamily="34" charset="0"/>
              </a:rPr>
              <a:t>Income</a:t>
            </a:r>
          </a:p>
          <a:p>
            <a:pPr marL="457200" indent="-457200">
              <a:lnSpc>
                <a:spcPct val="150000"/>
              </a:lnSpc>
              <a:buFont typeface="+mj-lt"/>
              <a:buAutoNum type="arabicPeriod" startAt="2"/>
            </a:pPr>
            <a:r>
              <a:rPr lang="en-US" sz="2200" dirty="0">
                <a:latin typeface="Corbel" panose="020B0503020204020204" pitchFamily="34" charset="0"/>
              </a:rPr>
              <a:t>Mortgage Offset Account:</a:t>
            </a:r>
          </a:p>
          <a:p>
            <a:pPr lvl="1">
              <a:lnSpc>
                <a:spcPct val="150000"/>
              </a:lnSpc>
              <a:buFont typeface="Wingdings" panose="05000000000000000000" pitchFamily="2" charset="2"/>
              <a:buChar char="ü"/>
            </a:pPr>
            <a:r>
              <a:rPr lang="en-US" sz="2200" dirty="0">
                <a:latin typeface="Corbel" panose="020B0503020204020204" pitchFamily="34" charset="0"/>
              </a:rPr>
              <a:t>Lauren Jackson		Home Loan PPR	$1,000,000 @ 4%	</a:t>
            </a:r>
          </a:p>
          <a:p>
            <a:pPr lvl="1">
              <a:lnSpc>
                <a:spcPct val="150000"/>
              </a:lnSpc>
              <a:buFont typeface="Wingdings" panose="05000000000000000000" pitchFamily="2" charset="2"/>
              <a:buChar char="ü"/>
            </a:pPr>
            <a:r>
              <a:rPr lang="en-US" sz="2200" dirty="0">
                <a:latin typeface="Corbel" panose="020B0503020204020204" pitchFamily="34" charset="0"/>
              </a:rPr>
              <a:t>Cash Account		$700,000 @ 2%</a:t>
            </a:r>
          </a:p>
          <a:p>
            <a:pPr lvl="1">
              <a:lnSpc>
                <a:spcPct val="150000"/>
              </a:lnSpc>
              <a:buFont typeface="Wingdings" panose="05000000000000000000" pitchFamily="2" charset="2"/>
              <a:buChar char="ü"/>
            </a:pPr>
            <a:r>
              <a:rPr lang="en-US" sz="2200" dirty="0">
                <a:latin typeface="Corbel" panose="020B0503020204020204" pitchFamily="34" charset="0"/>
              </a:rPr>
              <a:t>Assume			No other major issues</a:t>
            </a:r>
          </a:p>
        </p:txBody>
      </p:sp>
      <p:pic>
        <p:nvPicPr>
          <p:cNvPr id="6" name="Picture 5" descr="A person holding a basketball&#10;&#10;Description automatically generated">
            <a:extLst>
              <a:ext uri="{FF2B5EF4-FFF2-40B4-BE49-F238E27FC236}">
                <a16:creationId xmlns:a16="http://schemas.microsoft.com/office/drawing/2014/main" id="{D5589093-4CBF-1F2C-FA61-59302D3A3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933" y="3647135"/>
            <a:ext cx="1924003" cy="2891261"/>
          </a:xfrm>
          <a:prstGeom prst="rect">
            <a:avLst/>
          </a:prstGeom>
        </p:spPr>
      </p:pic>
      <p:pic>
        <p:nvPicPr>
          <p:cNvPr id="7" name="Graphic 6">
            <a:extLst>
              <a:ext uri="{FF2B5EF4-FFF2-40B4-BE49-F238E27FC236}">
                <a16:creationId xmlns:a16="http://schemas.microsoft.com/office/drawing/2014/main" id="{BCC9882F-22C4-E7BE-D083-3F3149CBBE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9" y="221605"/>
            <a:ext cx="1098786" cy="1081706"/>
          </a:xfrm>
          <a:prstGeom prst="rect">
            <a:avLst/>
          </a:prstGeom>
        </p:spPr>
      </p:pic>
    </p:spTree>
    <p:extLst>
      <p:ext uri="{BB962C8B-B14F-4D97-AF65-F5344CB8AC3E}">
        <p14:creationId xmlns:p14="http://schemas.microsoft.com/office/powerpoint/2010/main" val="1756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1059180" y="1953233"/>
            <a:ext cx="10073640" cy="4158007"/>
          </a:xfrm>
        </p:spPr>
        <p:txBody>
          <a:bodyPr>
            <a:normAutofit/>
          </a:bodyPr>
          <a:lstStyle/>
          <a:p>
            <a:pPr>
              <a:buFont typeface="Wingdings" panose="05000000000000000000" pitchFamily="2" charset="2"/>
              <a:buChar char="q"/>
            </a:pPr>
            <a:r>
              <a:rPr lang="en-US" sz="2400" b="1" dirty="0">
                <a:solidFill>
                  <a:srgbClr val="A79552"/>
                </a:solidFill>
                <a:latin typeface="Corbel" panose="020B0503020204020204" pitchFamily="34" charset="0"/>
              </a:rPr>
              <a:t>How can I maximise Tax Planning Options Available? … Continued</a:t>
            </a:r>
            <a:endParaRPr lang="en-US" sz="2000" dirty="0">
              <a:latin typeface="Corbel" panose="020B0503020204020204" pitchFamily="34" charset="0"/>
            </a:endParaRPr>
          </a:p>
          <a:p>
            <a:pPr>
              <a:buFont typeface="Wingdings" panose="05000000000000000000" pitchFamily="2" charset="2"/>
              <a:buChar char="q"/>
            </a:pPr>
            <a:endParaRPr lang="en-US" sz="2200" dirty="0">
              <a:latin typeface="Corbel" panose="020B0503020204020204" pitchFamily="34" charset="0"/>
            </a:endParaRPr>
          </a:p>
        </p:txBody>
      </p:sp>
      <p:pic>
        <p:nvPicPr>
          <p:cNvPr id="7" name="Graphic 6">
            <a:extLst>
              <a:ext uri="{FF2B5EF4-FFF2-40B4-BE49-F238E27FC236}">
                <a16:creationId xmlns:a16="http://schemas.microsoft.com/office/drawing/2014/main" id="{BCC9882F-22C4-E7BE-D083-3F3149CBB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21605"/>
            <a:ext cx="1098786" cy="1081706"/>
          </a:xfrm>
          <a:prstGeom prst="rect">
            <a:avLst/>
          </a:prstGeom>
        </p:spPr>
      </p:pic>
      <p:graphicFrame>
        <p:nvGraphicFramePr>
          <p:cNvPr id="8" name="Table 2">
            <a:extLst>
              <a:ext uri="{FF2B5EF4-FFF2-40B4-BE49-F238E27FC236}">
                <a16:creationId xmlns:a16="http://schemas.microsoft.com/office/drawing/2014/main" id="{F96C6B45-7490-B7B3-60BF-F585260CD3B6}"/>
              </a:ext>
            </a:extLst>
          </p:cNvPr>
          <p:cNvGraphicFramePr>
            <a:graphicFrameLocks noGrp="1"/>
          </p:cNvGraphicFramePr>
          <p:nvPr>
            <p:extLst>
              <p:ext uri="{D42A27DB-BD31-4B8C-83A1-F6EECF244321}">
                <p14:modId xmlns:p14="http://schemas.microsoft.com/office/powerpoint/2010/main" val="1168953692"/>
              </p:ext>
            </p:extLst>
          </p:nvPr>
        </p:nvGraphicFramePr>
        <p:xfrm>
          <a:off x="1490867" y="2451012"/>
          <a:ext cx="9210261" cy="4185383"/>
        </p:xfrm>
        <a:graphic>
          <a:graphicData uri="http://schemas.openxmlformats.org/drawingml/2006/table">
            <a:tbl>
              <a:tblPr firstRow="1" bandRow="1">
                <a:tableStyleId>{073A0DAA-6AF3-43AB-8588-CEC1D06C72B9}</a:tableStyleId>
              </a:tblPr>
              <a:tblGrid>
                <a:gridCol w="4233408">
                  <a:extLst>
                    <a:ext uri="{9D8B030D-6E8A-4147-A177-3AD203B41FA5}">
                      <a16:colId xmlns:a16="http://schemas.microsoft.com/office/drawing/2014/main" val="3256511689"/>
                    </a:ext>
                  </a:extLst>
                </a:gridCol>
                <a:gridCol w="2392679">
                  <a:extLst>
                    <a:ext uri="{9D8B030D-6E8A-4147-A177-3AD203B41FA5}">
                      <a16:colId xmlns:a16="http://schemas.microsoft.com/office/drawing/2014/main" val="2975117281"/>
                    </a:ext>
                  </a:extLst>
                </a:gridCol>
                <a:gridCol w="2584174">
                  <a:extLst>
                    <a:ext uri="{9D8B030D-6E8A-4147-A177-3AD203B41FA5}">
                      <a16:colId xmlns:a16="http://schemas.microsoft.com/office/drawing/2014/main" val="1234116447"/>
                    </a:ext>
                  </a:extLst>
                </a:gridCol>
              </a:tblGrid>
              <a:tr h="887895">
                <a:tc>
                  <a:txBody>
                    <a:bodyPr/>
                    <a:lstStyle/>
                    <a:p>
                      <a:pPr algn="ctr"/>
                      <a:endParaRPr lang="en-US" dirty="0"/>
                    </a:p>
                    <a:p>
                      <a:pPr algn="ctr"/>
                      <a:r>
                        <a:rPr lang="en-US" dirty="0"/>
                        <a:t>Particulars</a:t>
                      </a:r>
                      <a:endParaRPr lang="en-AU" dirty="0"/>
                    </a:p>
                  </a:txBody>
                  <a:tcPr/>
                </a:tc>
                <a:tc>
                  <a:txBody>
                    <a:bodyPr/>
                    <a:lstStyle/>
                    <a:p>
                      <a:pPr algn="ctr"/>
                      <a:r>
                        <a:rPr lang="en-US"/>
                        <a:t>No Offset Facility (Currently)</a:t>
                      </a:r>
                      <a:endParaRPr lang="en-AU"/>
                    </a:p>
                  </a:txBody>
                  <a:tcPr/>
                </a:tc>
                <a:tc>
                  <a:txBody>
                    <a:bodyPr/>
                    <a:lstStyle/>
                    <a:p>
                      <a:pPr algn="ctr"/>
                      <a:r>
                        <a:rPr lang="en-US"/>
                        <a:t>With Offset Facility</a:t>
                      </a:r>
                    </a:p>
                    <a:p>
                      <a:pPr algn="ctr"/>
                      <a:r>
                        <a:rPr lang="en-US"/>
                        <a:t>(New)</a:t>
                      </a:r>
                      <a:endParaRPr lang="en-AU"/>
                    </a:p>
                  </a:txBody>
                  <a:tcPr/>
                </a:tc>
                <a:extLst>
                  <a:ext uri="{0D108BD9-81ED-4DB2-BD59-A6C34878D82A}">
                    <a16:rowId xmlns:a16="http://schemas.microsoft.com/office/drawing/2014/main" val="874977950"/>
                  </a:ext>
                </a:extLst>
              </a:tr>
              <a:tr h="737168">
                <a:tc>
                  <a:txBody>
                    <a:bodyPr/>
                    <a:lstStyle/>
                    <a:p>
                      <a:pPr algn="ctr"/>
                      <a:r>
                        <a:rPr lang="en-US" dirty="0">
                          <a:latin typeface="Corbel" panose="020B0503020204020204" pitchFamily="34" charset="0"/>
                        </a:rPr>
                        <a:t>Home Loan PPR</a:t>
                      </a:r>
                    </a:p>
                    <a:p>
                      <a:pPr algn="ctr"/>
                      <a:r>
                        <a:rPr lang="en-US" dirty="0">
                          <a:latin typeface="Corbel" panose="020B0503020204020204" pitchFamily="34" charset="0"/>
                        </a:rPr>
                        <a:t>$1,000,000 @ 4%</a:t>
                      </a:r>
                      <a:endParaRPr lang="en-AU" dirty="0">
                        <a:latin typeface="Corbel" panose="020B0503020204020204" pitchFamily="34" charset="0"/>
                      </a:endParaRPr>
                    </a:p>
                  </a:txBody>
                  <a:tcPr/>
                </a:tc>
                <a:tc>
                  <a:txBody>
                    <a:bodyPr/>
                    <a:lstStyle/>
                    <a:p>
                      <a:pPr algn="ctr"/>
                      <a:r>
                        <a:rPr lang="en-US">
                          <a:latin typeface="Corbel" panose="020B0503020204020204" pitchFamily="34" charset="0"/>
                        </a:rPr>
                        <a:t>$40,000 (Expense)</a:t>
                      </a:r>
                    </a:p>
                    <a:p>
                      <a:pPr algn="ctr"/>
                      <a:r>
                        <a:rPr lang="en-US" sz="1600" i="1">
                          <a:solidFill>
                            <a:srgbClr val="FF0000"/>
                          </a:solidFill>
                          <a:latin typeface="Corbel" panose="020B0503020204020204" pitchFamily="34" charset="0"/>
                        </a:rPr>
                        <a:t>(Non-Deductible)</a:t>
                      </a:r>
                      <a:endParaRPr lang="en-AU" sz="1600" i="1">
                        <a:solidFill>
                          <a:srgbClr val="FF0000"/>
                        </a:solidFill>
                        <a:latin typeface="Corbel" panose="020B0503020204020204" pitchFamily="34" charset="0"/>
                      </a:endParaRPr>
                    </a:p>
                  </a:txBody>
                  <a:tcPr/>
                </a:tc>
                <a:tc>
                  <a:txBody>
                    <a:bodyPr/>
                    <a:lstStyle/>
                    <a:p>
                      <a:pPr algn="ctr"/>
                      <a:r>
                        <a:rPr lang="en-US">
                          <a:latin typeface="Corbel" panose="020B0503020204020204" pitchFamily="34" charset="0"/>
                        </a:rPr>
                        <a:t>$ Nil</a:t>
                      </a:r>
                      <a:endParaRPr lang="en-AU">
                        <a:latin typeface="Corbel" panose="020B0503020204020204" pitchFamily="34" charset="0"/>
                      </a:endParaRPr>
                    </a:p>
                  </a:txBody>
                  <a:tcPr/>
                </a:tc>
                <a:extLst>
                  <a:ext uri="{0D108BD9-81ED-4DB2-BD59-A6C34878D82A}">
                    <a16:rowId xmlns:a16="http://schemas.microsoft.com/office/drawing/2014/main" val="3164614022"/>
                  </a:ext>
                </a:extLst>
              </a:tr>
              <a:tr h="737168">
                <a:tc>
                  <a:txBody>
                    <a:bodyPr/>
                    <a:lstStyle/>
                    <a:p>
                      <a:pPr algn="ctr"/>
                      <a:r>
                        <a:rPr lang="en-US" dirty="0">
                          <a:latin typeface="Corbel" panose="020B0503020204020204" pitchFamily="34" charset="0"/>
                        </a:rPr>
                        <a:t>Cash Account</a:t>
                      </a:r>
                    </a:p>
                    <a:p>
                      <a:pPr algn="ctr"/>
                      <a:r>
                        <a:rPr lang="en-US" dirty="0">
                          <a:latin typeface="Corbel" panose="020B0503020204020204" pitchFamily="34" charset="0"/>
                        </a:rPr>
                        <a:t>$700,000 @ 2%</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$14,000 (Income)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solidFill>
                            <a:srgbClr val="FF0000"/>
                          </a:solidFill>
                          <a:latin typeface="Corbel" panose="020B0503020204020204" pitchFamily="34" charset="0"/>
                        </a:rPr>
                        <a:t>(Assessable Income &amp; then Taxed @ MTR)</a:t>
                      </a:r>
                      <a:endParaRPr lang="en-AU" sz="1600" i="1" dirty="0">
                        <a:solidFill>
                          <a:srgbClr val="FF0000"/>
                        </a:solidFill>
                        <a:latin typeface="Corbel" panose="020B0503020204020204" pitchFamily="34" charset="0"/>
                      </a:endParaRPr>
                    </a:p>
                  </a:txBody>
                  <a:tcPr/>
                </a:tc>
                <a:tc>
                  <a:txBody>
                    <a:bodyPr/>
                    <a:lstStyle/>
                    <a:p>
                      <a:pPr algn="ctr"/>
                      <a:r>
                        <a:rPr lang="en-US">
                          <a:latin typeface="Corbel" panose="020B0503020204020204" pitchFamily="34" charset="0"/>
                        </a:rPr>
                        <a:t>$ Nil</a:t>
                      </a:r>
                      <a:endParaRPr lang="en-AU">
                        <a:latin typeface="Corbel" panose="020B0503020204020204" pitchFamily="34" charset="0"/>
                      </a:endParaRPr>
                    </a:p>
                  </a:txBody>
                  <a:tcPr/>
                </a:tc>
                <a:extLst>
                  <a:ext uri="{0D108BD9-81ED-4DB2-BD59-A6C34878D82A}">
                    <a16:rowId xmlns:a16="http://schemas.microsoft.com/office/drawing/2014/main" val="3782001142"/>
                  </a:ext>
                </a:extLst>
              </a:tr>
              <a:tr h="737168">
                <a:tc>
                  <a:txBody>
                    <a:bodyPr/>
                    <a:lstStyle/>
                    <a:p>
                      <a:pPr algn="ctr"/>
                      <a:r>
                        <a:rPr lang="en-US">
                          <a:latin typeface="Corbel" panose="020B0503020204020204" pitchFamily="34" charset="0"/>
                        </a:rPr>
                        <a:t>Home Loan with Offset Account</a:t>
                      </a:r>
                    </a:p>
                    <a:p>
                      <a:pPr algn="ctr"/>
                      <a:r>
                        <a:rPr lang="en-US">
                          <a:latin typeface="Corbel" panose="020B0503020204020204" pitchFamily="34" charset="0"/>
                        </a:rPr>
                        <a:t>$300,000 @ 4%</a:t>
                      </a:r>
                      <a:endParaRPr lang="en-AU">
                        <a:latin typeface="Corbel" panose="020B0503020204020204" pitchFamily="34" charset="0"/>
                      </a:endParaRPr>
                    </a:p>
                  </a:txBody>
                  <a:tcPr/>
                </a:tc>
                <a:tc>
                  <a:txBody>
                    <a:bodyPr/>
                    <a:lstStyle/>
                    <a:p>
                      <a:pPr algn="ctr"/>
                      <a:r>
                        <a:rPr lang="en-US">
                          <a:latin typeface="Corbel" panose="020B0503020204020204" pitchFamily="34" charset="0"/>
                        </a:rPr>
                        <a:t>$ Nil</a:t>
                      </a:r>
                      <a:endParaRPr lang="en-AU">
                        <a:latin typeface="Corbel" panose="020B0503020204020204" pitchFamily="34" charset="0"/>
                      </a:endParaRPr>
                    </a:p>
                  </a:txBody>
                  <a:tcPr/>
                </a:tc>
                <a:tc>
                  <a:txBody>
                    <a:bodyPr/>
                    <a:lstStyle/>
                    <a:p>
                      <a:pPr algn="ctr"/>
                      <a:r>
                        <a:rPr lang="en-US">
                          <a:latin typeface="Corbel" panose="020B0503020204020204" pitchFamily="34" charset="0"/>
                        </a:rPr>
                        <a:t>$12,000 (Expense)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FF0000"/>
                          </a:solidFill>
                          <a:latin typeface="Corbel" panose="020B0503020204020204" pitchFamily="34" charset="0"/>
                        </a:rPr>
                        <a:t>(Non-Deductible)</a:t>
                      </a:r>
                      <a:endParaRPr lang="en-AU" sz="1600" i="1">
                        <a:solidFill>
                          <a:srgbClr val="FF0000"/>
                        </a:solidFill>
                        <a:latin typeface="Corbel" panose="020B0503020204020204" pitchFamily="34" charset="0"/>
                      </a:endParaRPr>
                    </a:p>
                    <a:p>
                      <a:pPr algn="ctr"/>
                      <a:endParaRPr lang="en-AU">
                        <a:latin typeface="Corbel" panose="020B0503020204020204" pitchFamily="34" charset="0"/>
                      </a:endParaRPr>
                    </a:p>
                  </a:txBody>
                  <a:tcPr/>
                </a:tc>
                <a:extLst>
                  <a:ext uri="{0D108BD9-81ED-4DB2-BD59-A6C34878D82A}">
                    <a16:rowId xmlns:a16="http://schemas.microsoft.com/office/drawing/2014/main" val="3581876562"/>
                  </a:ext>
                </a:extLst>
              </a:tr>
              <a:tr h="737168">
                <a:tc>
                  <a:txBody>
                    <a:bodyPr/>
                    <a:lstStyle/>
                    <a:p>
                      <a:pPr algn="ctr"/>
                      <a:r>
                        <a:rPr lang="en-US" sz="2400" b="1" dirty="0">
                          <a:solidFill>
                            <a:srgbClr val="A79552"/>
                          </a:solidFill>
                          <a:latin typeface="Corbel" panose="020B0503020204020204" pitchFamily="34" charset="0"/>
                        </a:rPr>
                        <a:t>Overall Savings</a:t>
                      </a:r>
                      <a:endParaRPr lang="en-AU" sz="2400" b="1" dirty="0">
                        <a:solidFill>
                          <a:srgbClr val="A79552"/>
                        </a:solidFill>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 Nil</a:t>
                      </a:r>
                      <a:endParaRPr lang="en-AU" b="1" dirty="0">
                        <a:solidFill>
                          <a:srgbClr val="A79552"/>
                        </a:solidFill>
                        <a:latin typeface="Corbel" panose="020B0503020204020204" pitchFamily="34" charset="0"/>
                      </a:endParaRPr>
                    </a:p>
                  </a:txBody>
                  <a:tcPr/>
                </a:tc>
                <a:tc>
                  <a:txBody>
                    <a:bodyPr/>
                    <a:lstStyle/>
                    <a:p>
                      <a:pPr algn="ctr"/>
                      <a:r>
                        <a:rPr lang="en-US" sz="2400" b="1" dirty="0">
                          <a:solidFill>
                            <a:srgbClr val="A79552"/>
                          </a:solidFill>
                          <a:latin typeface="Corbel" panose="020B0503020204020204" pitchFamily="34" charset="0"/>
                        </a:rPr>
                        <a:t>$28,000</a:t>
                      </a:r>
                    </a:p>
                    <a:p>
                      <a:pPr algn="ctr"/>
                      <a:r>
                        <a:rPr lang="en-US" sz="2400" b="1" dirty="0">
                          <a:solidFill>
                            <a:srgbClr val="A79552"/>
                          </a:solidFill>
                          <a:latin typeface="Corbel" panose="020B0503020204020204" pitchFamily="34" charset="0"/>
                        </a:rPr>
                        <a:t>(plus, tax savings)</a:t>
                      </a:r>
                      <a:endParaRPr lang="en-AU" sz="2400" b="1" dirty="0">
                        <a:solidFill>
                          <a:srgbClr val="A79552"/>
                        </a:solidFill>
                        <a:latin typeface="Corbel" panose="020B0503020204020204" pitchFamily="34" charset="0"/>
                      </a:endParaRPr>
                    </a:p>
                  </a:txBody>
                  <a:tcPr/>
                </a:tc>
                <a:extLst>
                  <a:ext uri="{0D108BD9-81ED-4DB2-BD59-A6C34878D82A}">
                    <a16:rowId xmlns:a16="http://schemas.microsoft.com/office/drawing/2014/main" val="3300532596"/>
                  </a:ext>
                </a:extLst>
              </a:tr>
            </a:tbl>
          </a:graphicData>
        </a:graphic>
      </p:graphicFrame>
    </p:spTree>
    <p:extLst>
      <p:ext uri="{BB962C8B-B14F-4D97-AF65-F5344CB8AC3E}">
        <p14:creationId xmlns:p14="http://schemas.microsoft.com/office/powerpoint/2010/main" val="14783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12356"/>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1059178" y="1872342"/>
            <a:ext cx="10073640" cy="4632630"/>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How can I maximise Tax Planning Options Available? … Continued</a:t>
            </a:r>
          </a:p>
          <a:p>
            <a:pPr marL="0" indent="0">
              <a:lnSpc>
                <a:spcPct val="150000"/>
              </a:lnSpc>
              <a:buNone/>
            </a:pPr>
            <a:r>
              <a:rPr lang="en-US" sz="2400" b="1" dirty="0">
                <a:latin typeface="Corbel" panose="020B0503020204020204" pitchFamily="34" charset="0"/>
              </a:rPr>
              <a:t>Income</a:t>
            </a:r>
          </a:p>
          <a:p>
            <a:pPr marL="457200" indent="-457200">
              <a:lnSpc>
                <a:spcPct val="150000"/>
              </a:lnSpc>
              <a:buFont typeface="+mj-lt"/>
              <a:buAutoNum type="arabicPeriod" startAt="2"/>
            </a:pPr>
            <a:r>
              <a:rPr lang="en-US" sz="2200" dirty="0">
                <a:latin typeface="Corbel" panose="020B0503020204020204" pitchFamily="34" charset="0"/>
              </a:rPr>
              <a:t>Mortgage Offset Account:</a:t>
            </a:r>
          </a:p>
          <a:p>
            <a:pPr lvl="1">
              <a:lnSpc>
                <a:spcPct val="150000"/>
              </a:lnSpc>
            </a:pPr>
            <a:r>
              <a:rPr lang="en-US" sz="2200" dirty="0">
                <a:latin typeface="Corbel" panose="020B0503020204020204" pitchFamily="34" charset="0"/>
              </a:rPr>
              <a:t>How do you set this up?</a:t>
            </a:r>
          </a:p>
          <a:p>
            <a:pPr lvl="1">
              <a:lnSpc>
                <a:spcPct val="150000"/>
              </a:lnSpc>
            </a:pPr>
            <a:r>
              <a:rPr lang="en-US" sz="2200" dirty="0">
                <a:latin typeface="Corbel" panose="020B0503020204020204" pitchFamily="34" charset="0"/>
              </a:rPr>
              <a:t>We can help - stay tuned! </a:t>
            </a:r>
          </a:p>
        </p:txBody>
      </p:sp>
      <p:pic>
        <p:nvPicPr>
          <p:cNvPr id="7" name="Picture 6" descr="Text, whiteboard&#10;&#10;Description automatically generated">
            <a:extLst>
              <a:ext uri="{FF2B5EF4-FFF2-40B4-BE49-F238E27FC236}">
                <a16:creationId xmlns:a16="http://schemas.microsoft.com/office/drawing/2014/main" id="{08C16ABC-9CCC-43C4-975B-D68698301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69" y="2810559"/>
            <a:ext cx="3205784" cy="3535351"/>
          </a:xfrm>
          <a:prstGeom prst="rect">
            <a:avLst/>
          </a:prstGeom>
        </p:spPr>
      </p:pic>
      <p:pic>
        <p:nvPicPr>
          <p:cNvPr id="3" name="Picture 2" descr="Graphical user interface, text, application, chat or text message&#10;&#10;Description automatically generated">
            <a:extLst>
              <a:ext uri="{FF2B5EF4-FFF2-40B4-BE49-F238E27FC236}">
                <a16:creationId xmlns:a16="http://schemas.microsoft.com/office/drawing/2014/main" id="{084D85F6-DA35-334A-3C23-11D4083AB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415" y="2943091"/>
            <a:ext cx="3130134" cy="3270289"/>
          </a:xfrm>
          <a:prstGeom prst="rect">
            <a:avLst/>
          </a:prstGeom>
        </p:spPr>
      </p:pic>
      <p:pic>
        <p:nvPicPr>
          <p:cNvPr id="8" name="Graphic 7">
            <a:extLst>
              <a:ext uri="{FF2B5EF4-FFF2-40B4-BE49-F238E27FC236}">
                <a16:creationId xmlns:a16="http://schemas.microsoft.com/office/drawing/2014/main" id="{02B14B97-2872-25BA-C2B5-32D228A223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199" y="221605"/>
            <a:ext cx="1098786" cy="1081706"/>
          </a:xfrm>
          <a:prstGeom prst="rect">
            <a:avLst/>
          </a:prstGeom>
        </p:spPr>
      </p:pic>
    </p:spTree>
    <p:extLst>
      <p:ext uri="{BB962C8B-B14F-4D97-AF65-F5344CB8AC3E}">
        <p14:creationId xmlns:p14="http://schemas.microsoft.com/office/powerpoint/2010/main" val="414186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a:extLst>
              <a:ext uri="{FF2B5EF4-FFF2-40B4-BE49-F238E27FC236}">
                <a16:creationId xmlns:a16="http://schemas.microsoft.com/office/drawing/2014/main" id="{91B6D92E-3AE5-4188-9241-FA38809ACA04}"/>
              </a:ext>
            </a:extLst>
          </p:cNvPr>
          <p:cNvSpPr>
            <a:spLocks noGrp="1"/>
          </p:cNvSpPr>
          <p:nvPr>
            <p:ph type="title"/>
          </p:nvPr>
        </p:nvSpPr>
        <p:spPr>
          <a:xfrm>
            <a:off x="6096000" y="1"/>
            <a:ext cx="5562600" cy="1549628"/>
          </a:xfrm>
        </p:spPr>
        <p:txBody>
          <a:bodyPr>
            <a:noAutofit/>
          </a:bodyPr>
          <a:lstStyle/>
          <a:p>
            <a:pPr algn="r"/>
            <a:r>
              <a:rPr lang="en-US" sz="3600" b="1">
                <a:solidFill>
                  <a:srgbClr val="A79552"/>
                </a:solidFill>
                <a:latin typeface="Corbel" panose="020B0503020204020204" pitchFamily="34" charset="0"/>
              </a:rPr>
              <a:t>Welcome</a:t>
            </a:r>
            <a:endParaRPr lang="en-AU" sz="3600" b="1">
              <a:solidFill>
                <a:srgbClr val="A79552"/>
              </a:solidFill>
              <a:latin typeface="Corbel" panose="020B0503020204020204" pitchFamily="34" charset="0"/>
            </a:endParaRPr>
          </a:p>
        </p:txBody>
      </p:sp>
      <p:sp>
        <p:nvSpPr>
          <p:cNvPr id="3" name="Content Placeholder 2">
            <a:extLst>
              <a:ext uri="{FF2B5EF4-FFF2-40B4-BE49-F238E27FC236}">
                <a16:creationId xmlns:a16="http://schemas.microsoft.com/office/drawing/2014/main" id="{EE8A54D9-66E8-4C6B-85CA-EF63CC440EE6}"/>
              </a:ext>
            </a:extLst>
          </p:cNvPr>
          <p:cNvSpPr>
            <a:spLocks noGrp="1"/>
          </p:cNvSpPr>
          <p:nvPr>
            <p:ph sz="half" idx="1"/>
          </p:nvPr>
        </p:nvSpPr>
        <p:spPr>
          <a:xfrm>
            <a:off x="451412" y="1941658"/>
            <a:ext cx="5486401" cy="4275382"/>
          </a:xfrm>
        </p:spPr>
        <p:txBody>
          <a:bodyPr>
            <a:normAutofit fontScale="62500" lnSpcReduction="20000"/>
          </a:bodyPr>
          <a:lstStyle/>
          <a:p>
            <a:pPr>
              <a:spcAft>
                <a:spcPts val="1000"/>
              </a:spcAft>
              <a:buFont typeface="Wingdings" panose="05000000000000000000" pitchFamily="2" charset="2"/>
              <a:buChar char="q"/>
            </a:pPr>
            <a:r>
              <a:rPr lang="en-US" sz="4200" b="1" dirty="0">
                <a:solidFill>
                  <a:srgbClr val="A79552"/>
                </a:solidFill>
                <a:latin typeface="Corbel" panose="020B0503020204020204" pitchFamily="34" charset="0"/>
              </a:rPr>
              <a:t>Financially Sorted </a:t>
            </a:r>
          </a:p>
          <a:p>
            <a:pPr marL="0" indent="0">
              <a:spcAft>
                <a:spcPts val="1000"/>
              </a:spcAft>
              <a:buNone/>
            </a:pPr>
            <a:r>
              <a:rPr lang="en-US" sz="2600" b="1" dirty="0">
                <a:solidFill>
                  <a:srgbClr val="A79552"/>
                </a:solidFill>
                <a:latin typeface="Corbel" panose="020B0503020204020204" pitchFamily="34" charset="0"/>
              </a:rPr>
              <a:t>Moonee Ponds</a:t>
            </a:r>
            <a:r>
              <a:rPr lang="en-US" sz="2600" dirty="0">
                <a:latin typeface="Corbel" panose="020B0503020204020204" pitchFamily="34" charset="0"/>
              </a:rPr>
              <a:t>	Level 1, Suite 2, 38 Margaret Street</a:t>
            </a:r>
          </a:p>
          <a:p>
            <a:pPr marL="0" indent="0">
              <a:lnSpc>
                <a:spcPct val="120000"/>
              </a:lnSpc>
              <a:spcAft>
                <a:spcPts val="1000"/>
              </a:spcAft>
              <a:buNone/>
            </a:pPr>
            <a:r>
              <a:rPr lang="en-US" sz="2600" b="1" dirty="0">
                <a:solidFill>
                  <a:srgbClr val="A79552"/>
                </a:solidFill>
                <a:latin typeface="Corbel" panose="020B0503020204020204" pitchFamily="34" charset="0"/>
              </a:rPr>
              <a:t>Wheelers Hill</a:t>
            </a:r>
            <a:r>
              <a:rPr lang="en-US" sz="2600" dirty="0">
                <a:latin typeface="Corbel" panose="020B0503020204020204" pitchFamily="34" charset="0"/>
              </a:rPr>
              <a:t>	Level 2, Suite 10, 622 Ferntree Gully Road</a:t>
            </a:r>
          </a:p>
        </p:txBody>
      </p:sp>
      <p:sp>
        <p:nvSpPr>
          <p:cNvPr id="4" name="Content Placeholder 3">
            <a:extLst>
              <a:ext uri="{FF2B5EF4-FFF2-40B4-BE49-F238E27FC236}">
                <a16:creationId xmlns:a16="http://schemas.microsoft.com/office/drawing/2014/main" id="{CA4B726C-119A-4364-9F64-46F6FAA02FF9}"/>
              </a:ext>
            </a:extLst>
          </p:cNvPr>
          <p:cNvSpPr>
            <a:spLocks noGrp="1"/>
          </p:cNvSpPr>
          <p:nvPr>
            <p:ph sz="half" idx="2"/>
          </p:nvPr>
        </p:nvSpPr>
        <p:spPr>
          <a:xfrm>
            <a:off x="6374296" y="1941657"/>
            <a:ext cx="5196033" cy="4356273"/>
          </a:xfrm>
        </p:spPr>
        <p:txBody>
          <a:bodyPr>
            <a:normAutofit fontScale="62500" lnSpcReduction="20000"/>
          </a:bodyPr>
          <a:lstStyle/>
          <a:p>
            <a:pPr marL="228600" marR="0" lvl="0" indent="-228600" algn="l" defTabSz="914400" rtl="0" eaLnBrk="1" fontAlgn="auto" latinLnBrk="0" hangingPunct="1">
              <a:lnSpc>
                <a:spcPct val="90000"/>
              </a:lnSpc>
              <a:spcBef>
                <a:spcPts val="1000"/>
              </a:spcBef>
              <a:spcAft>
                <a:spcPts val="1000"/>
              </a:spcAft>
              <a:buClrTx/>
              <a:buSzTx/>
              <a:buFont typeface="Wingdings" panose="05000000000000000000" pitchFamily="2" charset="2"/>
              <a:buChar char="q"/>
              <a:tabLst/>
              <a:defRPr/>
            </a:pPr>
            <a:r>
              <a:rPr kumimoji="0" lang="en-US" sz="4200" b="1" i="0" u="none" strike="noStrike" kern="1200" cap="none" spc="0" normalizeH="0" baseline="0" noProof="0" dirty="0">
                <a:ln>
                  <a:noFill/>
                </a:ln>
                <a:solidFill>
                  <a:srgbClr val="A79552"/>
                </a:solidFill>
                <a:effectLst/>
                <a:uLnTx/>
                <a:uFillTx/>
                <a:latin typeface="Corbel" panose="020B0503020204020204" pitchFamily="34" charset="0"/>
                <a:ea typeface="+mn-ea"/>
                <a:cs typeface="+mn-cs"/>
              </a:rPr>
              <a:t>Services </a:t>
            </a:r>
          </a:p>
          <a:p>
            <a:pPr marR="0" lvl="0" algn="l" defTabSz="914400" rtl="0" eaLnBrk="1" fontAlgn="auto" latinLnBrk="0" hangingPunct="1">
              <a:lnSpc>
                <a:spcPct val="150000"/>
              </a:lnSpc>
              <a:spcBef>
                <a:spcPts val="1000"/>
              </a:spcBef>
              <a:spcAft>
                <a:spcPts val="1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Taxation &amp; Accountancy</a:t>
            </a:r>
          </a:p>
          <a:p>
            <a:pPr marR="0" lvl="0" algn="l" defTabSz="914400" rtl="0" eaLnBrk="1" fontAlgn="auto" latinLnBrk="0" hangingPunct="1">
              <a:lnSpc>
                <a:spcPct val="150000"/>
              </a:lnSpc>
              <a:spcBef>
                <a:spcPts val="1000"/>
              </a:spcBef>
              <a:spcAft>
                <a:spcPts val="1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Financial Planning &amp; Wealth Creation</a:t>
            </a:r>
          </a:p>
          <a:p>
            <a:pPr marR="0" lvl="0" algn="l" defTabSz="914400" rtl="0" eaLnBrk="1" fontAlgn="auto" latinLnBrk="0" hangingPunct="1">
              <a:lnSpc>
                <a:spcPct val="150000"/>
              </a:lnSpc>
              <a:spcBef>
                <a:spcPts val="1000"/>
              </a:spcBef>
              <a:spcAft>
                <a:spcPts val="1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SMSF Services</a:t>
            </a:r>
          </a:p>
          <a:p>
            <a:pPr marR="0" lvl="0" algn="l" defTabSz="914400" rtl="0" eaLnBrk="1" fontAlgn="auto" latinLnBrk="0" hangingPunct="1">
              <a:lnSpc>
                <a:spcPct val="150000"/>
              </a:lnSpc>
              <a:spcBef>
                <a:spcPts val="1000"/>
              </a:spcBef>
              <a:spcAft>
                <a:spcPts val="1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Insurances</a:t>
            </a:r>
          </a:p>
          <a:p>
            <a:pPr marR="0" lvl="0" algn="l" defTabSz="914400" rtl="0" eaLnBrk="1" fontAlgn="auto" latinLnBrk="0" hangingPunct="1">
              <a:lnSpc>
                <a:spcPct val="150000"/>
              </a:lnSpc>
              <a:spcBef>
                <a:spcPts val="1000"/>
              </a:spcBef>
              <a:spcAft>
                <a:spcPts val="1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Loan &amp; Finance Broking</a:t>
            </a:r>
          </a:p>
          <a:p>
            <a:pPr marR="0" lvl="0" algn="l" defTabSz="914400" rtl="0" eaLnBrk="1" fontAlgn="auto" latinLnBrk="0" hangingPunct="1">
              <a:lnSpc>
                <a:spcPct val="150000"/>
              </a:lnSpc>
              <a:spcBef>
                <a:spcPts val="1000"/>
              </a:spcBef>
              <a:spcAft>
                <a:spcPts val="1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Bookkeeping Services</a:t>
            </a:r>
          </a:p>
          <a:p>
            <a:pPr marR="0" lvl="0" algn="l" defTabSz="914400" rtl="0" eaLnBrk="1" fontAlgn="auto" latinLnBrk="0" hangingPunct="1">
              <a:lnSpc>
                <a:spcPct val="150000"/>
              </a:lnSpc>
              <a:spcBef>
                <a:spcPts val="1000"/>
              </a:spcBef>
              <a:spcAft>
                <a:spcPts val="1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Xero &amp; Cloud Accountancy Training</a:t>
            </a:r>
          </a:p>
          <a:p>
            <a:endParaRPr lang="en-AU" dirty="0"/>
          </a:p>
        </p:txBody>
      </p:sp>
      <p:sp>
        <p:nvSpPr>
          <p:cNvPr id="9" name="Rectangle 8"/>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pic>
        <p:nvPicPr>
          <p:cNvPr id="6" name="Picture 5" descr="A sign on the side of a building&#10;&#10;Description automatically generated">
            <a:extLst>
              <a:ext uri="{FF2B5EF4-FFF2-40B4-BE49-F238E27FC236}">
                <a16:creationId xmlns:a16="http://schemas.microsoft.com/office/drawing/2014/main" id="{C074D123-CAA1-4C7A-B560-F347D4DBD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930460"/>
            <a:ext cx="3282696" cy="2458856"/>
          </a:xfrm>
          <a:prstGeom prst="rect">
            <a:avLst/>
          </a:prstGeom>
        </p:spPr>
      </p:pic>
      <p:pic>
        <p:nvPicPr>
          <p:cNvPr id="5" name="Picture 4">
            <a:extLst>
              <a:ext uri="{FF2B5EF4-FFF2-40B4-BE49-F238E27FC236}">
                <a16:creationId xmlns:a16="http://schemas.microsoft.com/office/drawing/2014/main" id="{2005DD09-D8E6-E892-BC63-E0B84ACC329E}"/>
              </a:ext>
            </a:extLst>
          </p:cNvPr>
          <p:cNvPicPr>
            <a:picLocks noChangeAspect="1"/>
          </p:cNvPicPr>
          <p:nvPr/>
        </p:nvPicPr>
        <p:blipFill>
          <a:blip r:embed="rId4"/>
          <a:stretch>
            <a:fillRect/>
          </a:stretch>
        </p:blipFill>
        <p:spPr>
          <a:xfrm>
            <a:off x="838200" y="234334"/>
            <a:ext cx="1097375" cy="1085182"/>
          </a:xfrm>
          <a:prstGeom prst="rect">
            <a:avLst/>
          </a:prstGeom>
        </p:spPr>
      </p:pic>
    </p:spTree>
    <p:extLst>
      <p:ext uri="{BB962C8B-B14F-4D97-AF65-F5344CB8AC3E}">
        <p14:creationId xmlns:p14="http://schemas.microsoft.com/office/powerpoint/2010/main" val="428116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12356"/>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Maximisation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1059178" y="1872342"/>
            <a:ext cx="10073640" cy="4632630"/>
          </a:xfrm>
        </p:spPr>
        <p:txBody>
          <a:bodyPr>
            <a:normAutofit fontScale="25000" lnSpcReduction="20000"/>
          </a:bodyPr>
          <a:lstStyle/>
          <a:p>
            <a:pPr>
              <a:buFont typeface="Wingdings" panose="05000000000000000000" pitchFamily="2" charset="2"/>
              <a:buChar char="q"/>
            </a:pPr>
            <a:r>
              <a:rPr lang="en-US" sz="10400" b="1" dirty="0">
                <a:solidFill>
                  <a:srgbClr val="A79552"/>
                </a:solidFill>
                <a:latin typeface="Corbel" panose="020B0503020204020204" pitchFamily="34" charset="0"/>
              </a:rPr>
              <a:t>How can I maximise Tax Planning Options Available? … Continued</a:t>
            </a:r>
          </a:p>
          <a:p>
            <a:pPr marL="0" indent="0">
              <a:lnSpc>
                <a:spcPct val="150000"/>
              </a:lnSpc>
              <a:buNone/>
            </a:pPr>
            <a:r>
              <a:rPr lang="en-US" sz="9600" b="1" dirty="0">
                <a:latin typeface="Corbel" panose="020B0503020204020204" pitchFamily="34" charset="0"/>
              </a:rPr>
              <a:t>Income</a:t>
            </a:r>
          </a:p>
          <a:p>
            <a:pPr marL="457200" indent="-457200">
              <a:lnSpc>
                <a:spcPct val="150000"/>
              </a:lnSpc>
              <a:buFont typeface="+mj-lt"/>
              <a:buAutoNum type="arabicPeriod" startAt="3"/>
            </a:pPr>
            <a:r>
              <a:rPr lang="en-US" sz="8800" b="1" dirty="0">
                <a:latin typeface="Corbel" panose="020B0503020204020204" pitchFamily="34" charset="0"/>
              </a:rPr>
              <a:t>Delay Income (Legally)</a:t>
            </a:r>
          </a:p>
          <a:p>
            <a:pPr marL="457200" lvl="1" indent="0">
              <a:lnSpc>
                <a:spcPct val="150000"/>
              </a:lnSpc>
              <a:buNone/>
            </a:pPr>
            <a:r>
              <a:rPr lang="en-US" sz="8800" b="1" i="0" dirty="0">
                <a:solidFill>
                  <a:srgbClr val="444444"/>
                </a:solidFill>
                <a:effectLst/>
                <a:latin typeface="Corbel" panose="020B0503020204020204" pitchFamily="34" charset="0"/>
              </a:rPr>
              <a:t>Defer Invoicing</a:t>
            </a:r>
            <a:r>
              <a:rPr lang="en-US" sz="8800" b="0" i="0" dirty="0">
                <a:solidFill>
                  <a:srgbClr val="444444"/>
                </a:solidFill>
                <a:effectLst/>
                <a:latin typeface="Corbel" panose="020B0503020204020204" pitchFamily="34" charset="0"/>
              </a:rPr>
              <a:t> – If your cashflow can stand it, think about deferring your invoicing until after 30 June.</a:t>
            </a:r>
          </a:p>
          <a:p>
            <a:pPr marL="457200" lvl="1" indent="0">
              <a:lnSpc>
                <a:spcPct val="150000"/>
              </a:lnSpc>
              <a:buNone/>
            </a:pPr>
            <a:r>
              <a:rPr lang="en-US" sz="8800" b="0" i="0" dirty="0">
                <a:solidFill>
                  <a:srgbClr val="444444"/>
                </a:solidFill>
                <a:effectLst/>
                <a:latin typeface="Corbel" panose="020B0503020204020204" pitchFamily="34" charset="0"/>
              </a:rPr>
              <a:t>A one-month delay in billing will mean you pay tax on the income a whole year later. Mind you, your customers might want you to bill pre-June so that they can claim </a:t>
            </a:r>
            <a:r>
              <a:rPr lang="en-US" sz="8800" dirty="0">
                <a:solidFill>
                  <a:srgbClr val="444444"/>
                </a:solidFill>
                <a:latin typeface="Corbel" panose="020B0503020204020204" pitchFamily="34" charset="0"/>
              </a:rPr>
              <a:t>a tax </a:t>
            </a:r>
            <a:r>
              <a:rPr lang="en-US" sz="8800" b="0" i="0" dirty="0">
                <a:solidFill>
                  <a:srgbClr val="444444"/>
                </a:solidFill>
                <a:effectLst/>
                <a:latin typeface="Corbel" panose="020B0503020204020204" pitchFamily="34" charset="0"/>
              </a:rPr>
              <a:t>deduction. And a few days delay in billing will usually</a:t>
            </a:r>
          </a:p>
          <a:p>
            <a:pPr marL="457200" lvl="1" indent="0">
              <a:lnSpc>
                <a:spcPct val="150000"/>
              </a:lnSpc>
              <a:buNone/>
            </a:pPr>
            <a:r>
              <a:rPr lang="en-US" sz="8800" b="0" i="0" dirty="0">
                <a:solidFill>
                  <a:srgbClr val="444444"/>
                </a:solidFill>
                <a:effectLst/>
                <a:latin typeface="Corbel" panose="020B0503020204020204" pitchFamily="34" charset="0"/>
              </a:rPr>
              <a:t>mean that you get paid a whole month later.</a:t>
            </a:r>
          </a:p>
          <a:p>
            <a:pPr>
              <a:lnSpc>
                <a:spcPct val="150000"/>
              </a:lnSpc>
              <a:buFont typeface="Wingdings" panose="05000000000000000000" pitchFamily="2" charset="2"/>
              <a:buChar char="q"/>
            </a:pPr>
            <a:r>
              <a:rPr lang="en-US" sz="8800" b="1" i="0" dirty="0">
                <a:solidFill>
                  <a:srgbClr val="A79552"/>
                </a:solidFill>
                <a:effectLst/>
                <a:latin typeface="Corbel" panose="020B0503020204020204" pitchFamily="34" charset="0"/>
              </a:rPr>
              <a:t>Be careful with such a strategy!</a:t>
            </a:r>
          </a:p>
        </p:txBody>
      </p:sp>
      <p:pic>
        <p:nvPicPr>
          <p:cNvPr id="8" name="Graphic 7">
            <a:extLst>
              <a:ext uri="{FF2B5EF4-FFF2-40B4-BE49-F238E27FC236}">
                <a16:creationId xmlns:a16="http://schemas.microsoft.com/office/drawing/2014/main" id="{02B14B97-2872-25BA-C2B5-32D228A223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21605"/>
            <a:ext cx="1098786" cy="1081706"/>
          </a:xfrm>
          <a:prstGeom prst="rect">
            <a:avLst/>
          </a:prstGeom>
        </p:spPr>
      </p:pic>
    </p:spTree>
    <p:extLst>
      <p:ext uri="{BB962C8B-B14F-4D97-AF65-F5344CB8AC3E}">
        <p14:creationId xmlns:p14="http://schemas.microsoft.com/office/powerpoint/2010/main" val="3649887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12356"/>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Options Available </a:t>
            </a:r>
            <a:endParaRPr lang="en-AU" sz="3600" b="1" dirty="0">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1059178" y="1852906"/>
            <a:ext cx="10073640" cy="4632630"/>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What type of Tax Planning is important and available?</a:t>
            </a:r>
          </a:p>
          <a:p>
            <a:pPr marL="0" indent="0">
              <a:lnSpc>
                <a:spcPct val="150000"/>
              </a:lnSpc>
              <a:buNone/>
            </a:pPr>
            <a:r>
              <a:rPr lang="en-US" sz="2400" b="1" dirty="0">
                <a:latin typeface="Corbel" panose="020B0503020204020204" pitchFamily="34" charset="0"/>
              </a:rPr>
              <a:t>Tools of Tax Planning:</a:t>
            </a:r>
          </a:p>
          <a:p>
            <a:pPr marL="914400" lvl="1" indent="-457200">
              <a:lnSpc>
                <a:spcPct val="150000"/>
              </a:lnSpc>
              <a:buFont typeface="+mj-lt"/>
              <a:buAutoNum type="arabicPeriod"/>
            </a:pPr>
            <a:r>
              <a:rPr lang="en-US" sz="2200" dirty="0">
                <a:latin typeface="Corbel" panose="020B0503020204020204" pitchFamily="34" charset="0"/>
              </a:rPr>
              <a:t>Accelerating tax deductions</a:t>
            </a:r>
          </a:p>
          <a:p>
            <a:pPr marL="914400" lvl="1" indent="-457200">
              <a:lnSpc>
                <a:spcPct val="150000"/>
              </a:lnSpc>
              <a:buFont typeface="+mj-lt"/>
              <a:buAutoNum type="arabicPeriod"/>
            </a:pPr>
            <a:r>
              <a:rPr lang="en-US" sz="2200" dirty="0">
                <a:latin typeface="Corbel" panose="020B0503020204020204" pitchFamily="34" charset="0"/>
              </a:rPr>
              <a:t>Utilising Government offsets/rebates</a:t>
            </a:r>
          </a:p>
          <a:p>
            <a:pPr marL="914400" lvl="1" indent="-457200">
              <a:lnSpc>
                <a:spcPct val="150000"/>
              </a:lnSpc>
              <a:buFont typeface="+mj-lt"/>
              <a:buAutoNum type="arabicPeriod"/>
            </a:pPr>
            <a:r>
              <a:rPr lang="en-US" sz="2200" dirty="0">
                <a:latin typeface="Corbel" panose="020B0503020204020204" pitchFamily="34" charset="0"/>
              </a:rPr>
              <a:t>Controlling when income is recognised</a:t>
            </a:r>
          </a:p>
          <a:p>
            <a:pPr marL="914400" lvl="1" indent="-457200">
              <a:lnSpc>
                <a:spcPct val="150000"/>
              </a:lnSpc>
              <a:buFont typeface="+mj-lt"/>
              <a:buAutoNum type="arabicPeriod"/>
            </a:pPr>
            <a:r>
              <a:rPr lang="en-US" sz="2200" dirty="0">
                <a:latin typeface="Corbel" panose="020B0503020204020204" pitchFamily="34" charset="0"/>
              </a:rPr>
              <a:t>Reinvestment back into the business</a:t>
            </a:r>
          </a:p>
          <a:p>
            <a:pPr marL="914400" lvl="1" indent="-457200">
              <a:lnSpc>
                <a:spcPct val="150000"/>
              </a:lnSpc>
              <a:buFont typeface="+mj-lt"/>
              <a:buAutoNum type="arabicPeriod"/>
            </a:pPr>
            <a:endParaRPr lang="en-US" sz="2200" dirty="0">
              <a:latin typeface="Corbel" panose="020B0503020204020204" pitchFamily="34" charset="0"/>
            </a:endParaRPr>
          </a:p>
          <a:p>
            <a:pPr marL="914400" lvl="1" indent="-457200">
              <a:lnSpc>
                <a:spcPct val="150000"/>
              </a:lnSpc>
              <a:buFont typeface="+mj-lt"/>
              <a:buAutoNum type="arabicPeriod"/>
            </a:pPr>
            <a:endParaRPr lang="en-US" sz="2200" dirty="0">
              <a:latin typeface="Corbel" panose="020B0503020204020204" pitchFamily="34" charset="0"/>
            </a:endParaRPr>
          </a:p>
          <a:p>
            <a:pPr marL="0" indent="0">
              <a:lnSpc>
                <a:spcPct val="150000"/>
              </a:lnSpc>
              <a:buNone/>
            </a:pPr>
            <a:endParaRPr lang="en-US" sz="9600" b="1" dirty="0">
              <a:latin typeface="Corbel" panose="020B0503020204020204" pitchFamily="34" charset="0"/>
            </a:endParaRPr>
          </a:p>
        </p:txBody>
      </p:sp>
      <p:pic>
        <p:nvPicPr>
          <p:cNvPr id="8" name="Graphic 7">
            <a:extLst>
              <a:ext uri="{FF2B5EF4-FFF2-40B4-BE49-F238E27FC236}">
                <a16:creationId xmlns:a16="http://schemas.microsoft.com/office/drawing/2014/main" id="{02B14B97-2872-25BA-C2B5-32D228A223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21605"/>
            <a:ext cx="1098786" cy="1081706"/>
          </a:xfrm>
          <a:prstGeom prst="rect">
            <a:avLst/>
          </a:prstGeom>
        </p:spPr>
      </p:pic>
      <p:pic>
        <p:nvPicPr>
          <p:cNvPr id="2" name="Picture 1">
            <a:extLst>
              <a:ext uri="{FF2B5EF4-FFF2-40B4-BE49-F238E27FC236}">
                <a16:creationId xmlns:a16="http://schemas.microsoft.com/office/drawing/2014/main" id="{1D99F47F-3A2B-8FCA-8DFB-5FC5448E9549}"/>
              </a:ext>
            </a:extLst>
          </p:cNvPr>
          <p:cNvPicPr>
            <a:picLocks noChangeAspect="1"/>
          </p:cNvPicPr>
          <p:nvPr/>
        </p:nvPicPr>
        <p:blipFill>
          <a:blip r:embed="rId5"/>
          <a:stretch>
            <a:fillRect/>
          </a:stretch>
        </p:blipFill>
        <p:spPr>
          <a:xfrm>
            <a:off x="7583044" y="4459796"/>
            <a:ext cx="4466450" cy="1697149"/>
          </a:xfrm>
          <a:prstGeom prst="rect">
            <a:avLst/>
          </a:prstGeom>
        </p:spPr>
      </p:pic>
    </p:spTree>
    <p:extLst>
      <p:ext uri="{BB962C8B-B14F-4D97-AF65-F5344CB8AC3E}">
        <p14:creationId xmlns:p14="http://schemas.microsoft.com/office/powerpoint/2010/main" val="344926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Options Available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948689" y="1851168"/>
            <a:ext cx="10294618" cy="462999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Why type of Tax Planning is important &amp; available? </a:t>
            </a:r>
            <a:r>
              <a:rPr lang="en-US" sz="2400" b="1" dirty="0">
                <a:solidFill>
                  <a:srgbClr val="A79552"/>
                </a:solidFill>
                <a:latin typeface="Corbel" panose="020B0503020204020204" pitchFamily="34" charset="0"/>
              </a:rPr>
              <a:t>… </a:t>
            </a:r>
            <a:r>
              <a:rPr lang="en-US" sz="2600" b="1" dirty="0">
                <a:solidFill>
                  <a:srgbClr val="A79552"/>
                </a:solidFill>
                <a:latin typeface="Corbel" panose="020B0503020204020204" pitchFamily="34" charset="0"/>
              </a:rPr>
              <a:t>Continued</a:t>
            </a:r>
            <a:endParaRPr lang="en-AU"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Tools of Tax Planning:</a:t>
            </a:r>
          </a:p>
          <a:p>
            <a:pPr marL="914400" lvl="1" indent="-457200">
              <a:lnSpc>
                <a:spcPct val="150000"/>
              </a:lnSpc>
              <a:buFont typeface="+mj-lt"/>
              <a:buAutoNum type="alphaLcParenR"/>
            </a:pPr>
            <a:r>
              <a:rPr lang="en-US" sz="2200" dirty="0">
                <a:latin typeface="Corbel" panose="020B0503020204020204" pitchFamily="34" charset="0"/>
              </a:rPr>
              <a:t>Bring forward Expenses (a few months)</a:t>
            </a:r>
          </a:p>
          <a:p>
            <a:pPr marL="914400" lvl="1" indent="-457200">
              <a:lnSpc>
                <a:spcPct val="150000"/>
              </a:lnSpc>
              <a:buFont typeface="+mj-lt"/>
              <a:buAutoNum type="alphaLcParenR"/>
            </a:pPr>
            <a:r>
              <a:rPr lang="en-US" sz="2200" dirty="0">
                <a:latin typeface="Corbel" panose="020B0503020204020204" pitchFamily="34" charset="0"/>
              </a:rPr>
              <a:t>Prepayment of Expenses (up to 12 months)</a:t>
            </a:r>
          </a:p>
          <a:p>
            <a:pPr marL="914400" lvl="1" indent="-457200">
              <a:lnSpc>
                <a:spcPct val="150000"/>
              </a:lnSpc>
              <a:buFont typeface="+mj-lt"/>
              <a:buAutoNum type="alphaLcParenR"/>
            </a:pPr>
            <a:r>
              <a:rPr lang="en-US" sz="2200" dirty="0">
                <a:latin typeface="Corbel" panose="020B0503020204020204" pitchFamily="34" charset="0"/>
              </a:rPr>
              <a:t>Full Expensing of Eligible Assets - $150,000 Covid Relief</a:t>
            </a:r>
          </a:p>
          <a:p>
            <a:pPr marL="914400" lvl="1" indent="-457200">
              <a:lnSpc>
                <a:spcPct val="150000"/>
              </a:lnSpc>
              <a:buFont typeface="+mj-lt"/>
              <a:buAutoNum type="alphaLcParenR"/>
            </a:pPr>
            <a:r>
              <a:rPr lang="en-US" sz="2200" dirty="0">
                <a:latin typeface="Corbel" panose="020B0503020204020204" pitchFamily="34" charset="0"/>
              </a:rPr>
              <a:t>Superannuation Strategies &amp; Contributions</a:t>
            </a:r>
          </a:p>
          <a:p>
            <a:pPr marL="0" indent="0">
              <a:lnSpc>
                <a:spcPct val="150000"/>
              </a:lnSpc>
              <a:buNone/>
            </a:pPr>
            <a:endParaRPr lang="en-US" sz="2400" dirty="0">
              <a:latin typeface="Corbel" panose="020B0503020204020204" pitchFamily="34" charset="0"/>
            </a:endParaRPr>
          </a:p>
        </p:txBody>
      </p:sp>
      <p:pic>
        <p:nvPicPr>
          <p:cNvPr id="6" name="Picture 5" descr="Diagram&#10;&#10;Description automatically generated with low confidence">
            <a:extLst>
              <a:ext uri="{FF2B5EF4-FFF2-40B4-BE49-F238E27FC236}">
                <a16:creationId xmlns:a16="http://schemas.microsoft.com/office/drawing/2014/main" id="{C4D67A0A-3308-4ABA-A9A9-98EB25780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416" y="4497451"/>
            <a:ext cx="3332591" cy="2081538"/>
          </a:xfrm>
          <a:prstGeom prst="rect">
            <a:avLst/>
          </a:prstGeom>
        </p:spPr>
      </p:pic>
      <p:pic>
        <p:nvPicPr>
          <p:cNvPr id="2" name="Picture 1">
            <a:extLst>
              <a:ext uri="{FF2B5EF4-FFF2-40B4-BE49-F238E27FC236}">
                <a16:creationId xmlns:a16="http://schemas.microsoft.com/office/drawing/2014/main" id="{D985F785-02D3-DA83-9511-B990DA0392DE}"/>
              </a:ext>
            </a:extLst>
          </p:cNvPr>
          <p:cNvPicPr>
            <a:picLocks noChangeAspect="1"/>
          </p:cNvPicPr>
          <p:nvPr/>
        </p:nvPicPr>
        <p:blipFill>
          <a:blip r:embed="rId4"/>
          <a:stretch>
            <a:fillRect/>
          </a:stretch>
        </p:blipFill>
        <p:spPr>
          <a:xfrm>
            <a:off x="838200" y="232224"/>
            <a:ext cx="1103472" cy="1085182"/>
          </a:xfrm>
          <a:prstGeom prst="rect">
            <a:avLst/>
          </a:prstGeom>
        </p:spPr>
      </p:pic>
    </p:spTree>
    <p:extLst>
      <p:ext uri="{BB962C8B-B14F-4D97-AF65-F5344CB8AC3E}">
        <p14:creationId xmlns:p14="http://schemas.microsoft.com/office/powerpoint/2010/main" val="69523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Options Available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948689" y="1872342"/>
            <a:ext cx="10294618" cy="462999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Why type of Tax Planning is important &amp; available? … Continued</a:t>
            </a:r>
            <a:endParaRPr lang="en-AU"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Tools of Tax Planning:</a:t>
            </a:r>
          </a:p>
          <a:p>
            <a:pPr marL="914400" lvl="1" indent="-457200">
              <a:lnSpc>
                <a:spcPct val="150000"/>
              </a:lnSpc>
              <a:buFont typeface="+mj-lt"/>
              <a:buAutoNum type="alphaLcParenR"/>
            </a:pPr>
            <a:r>
              <a:rPr lang="en-US" sz="2200" b="1" dirty="0">
                <a:latin typeface="Corbel" panose="020B0503020204020204" pitchFamily="34" charset="0"/>
              </a:rPr>
              <a:t>Bring forward Expenses (a few months)</a:t>
            </a:r>
          </a:p>
          <a:p>
            <a:pPr lvl="2">
              <a:lnSpc>
                <a:spcPct val="150000"/>
              </a:lnSpc>
            </a:pPr>
            <a:r>
              <a:rPr lang="en-US" sz="2200" dirty="0">
                <a:latin typeface="Corbel" panose="020B0503020204020204" pitchFamily="34" charset="0"/>
              </a:rPr>
              <a:t>Bring forward expenditure that will be spent anyway</a:t>
            </a:r>
          </a:p>
          <a:p>
            <a:pPr marL="0" indent="0">
              <a:lnSpc>
                <a:spcPct val="150000"/>
              </a:lnSpc>
              <a:buNone/>
            </a:pPr>
            <a:endParaRPr lang="en-US" sz="2400" dirty="0">
              <a:latin typeface="Corbel" panose="020B0503020204020204" pitchFamily="34" charset="0"/>
            </a:endParaRPr>
          </a:p>
        </p:txBody>
      </p:sp>
      <p:pic>
        <p:nvPicPr>
          <p:cNvPr id="3" name="Picture 2" descr="Whiteboard&#10;&#10;Description automatically generated">
            <a:extLst>
              <a:ext uri="{FF2B5EF4-FFF2-40B4-BE49-F238E27FC236}">
                <a16:creationId xmlns:a16="http://schemas.microsoft.com/office/drawing/2014/main" id="{F401CDB7-D8AD-427D-9E15-F2400D8E6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518" y="4615171"/>
            <a:ext cx="2321789" cy="1546347"/>
          </a:xfrm>
          <a:prstGeom prst="rect">
            <a:avLst/>
          </a:prstGeom>
        </p:spPr>
      </p:pic>
      <p:pic>
        <p:nvPicPr>
          <p:cNvPr id="2" name="Picture 1">
            <a:extLst>
              <a:ext uri="{FF2B5EF4-FFF2-40B4-BE49-F238E27FC236}">
                <a16:creationId xmlns:a16="http://schemas.microsoft.com/office/drawing/2014/main" id="{89C20BF4-7B67-ED09-98A4-F9DEA330B226}"/>
              </a:ext>
            </a:extLst>
          </p:cNvPr>
          <p:cNvPicPr>
            <a:picLocks noChangeAspect="1"/>
          </p:cNvPicPr>
          <p:nvPr/>
        </p:nvPicPr>
        <p:blipFill>
          <a:blip r:embed="rId4"/>
          <a:stretch>
            <a:fillRect/>
          </a:stretch>
        </p:blipFill>
        <p:spPr>
          <a:xfrm>
            <a:off x="838200" y="222625"/>
            <a:ext cx="1103472" cy="1085182"/>
          </a:xfrm>
          <a:prstGeom prst="rect">
            <a:avLst/>
          </a:prstGeom>
        </p:spPr>
      </p:pic>
    </p:spTree>
    <p:extLst>
      <p:ext uri="{BB962C8B-B14F-4D97-AF65-F5344CB8AC3E}">
        <p14:creationId xmlns:p14="http://schemas.microsoft.com/office/powerpoint/2010/main" val="352986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Options Available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2"/>
            <a:ext cx="10294618" cy="462999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Why type of Tax Planning is important &amp; available? </a:t>
            </a:r>
            <a:r>
              <a:rPr lang="en-US" sz="2400" b="1" dirty="0">
                <a:solidFill>
                  <a:srgbClr val="A79552"/>
                </a:solidFill>
                <a:latin typeface="Corbel" panose="020B0503020204020204" pitchFamily="34" charset="0"/>
              </a:rPr>
              <a:t>… </a:t>
            </a:r>
            <a:r>
              <a:rPr lang="en-US" sz="2600" b="1" dirty="0">
                <a:solidFill>
                  <a:srgbClr val="A79552"/>
                </a:solidFill>
                <a:latin typeface="Corbel" panose="020B0503020204020204" pitchFamily="34" charset="0"/>
              </a:rPr>
              <a:t>Continued</a:t>
            </a:r>
            <a:endParaRPr lang="en-AU"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Tools of Tax Planning:</a:t>
            </a:r>
          </a:p>
          <a:p>
            <a:pPr marL="914400" lvl="1" indent="-457200">
              <a:lnSpc>
                <a:spcPct val="150000"/>
              </a:lnSpc>
              <a:buFont typeface="+mj-lt"/>
              <a:buAutoNum type="alphaLcParenR" startAt="2"/>
            </a:pPr>
            <a:r>
              <a:rPr lang="en-US" sz="2200" b="1" dirty="0">
                <a:latin typeface="Corbel" panose="020B0503020204020204" pitchFamily="34" charset="0"/>
              </a:rPr>
              <a:t>Prepayment of Expenses (up to 12 months)</a:t>
            </a:r>
          </a:p>
          <a:p>
            <a:pPr lvl="2">
              <a:lnSpc>
                <a:spcPct val="150000"/>
              </a:lnSpc>
            </a:pPr>
            <a:r>
              <a:rPr lang="en-US" b="0" i="0" dirty="0">
                <a:solidFill>
                  <a:srgbClr val="202124"/>
                </a:solidFill>
                <a:effectLst/>
                <a:latin typeface="Corbel" panose="020B0503020204020204" pitchFamily="34" charset="0"/>
              </a:rPr>
              <a:t>The “</a:t>
            </a:r>
            <a:r>
              <a:rPr lang="en-US" b="1" i="0" dirty="0">
                <a:solidFill>
                  <a:srgbClr val="202124"/>
                </a:solidFill>
                <a:effectLst/>
                <a:latin typeface="Corbel" panose="020B0503020204020204" pitchFamily="34" charset="0"/>
              </a:rPr>
              <a:t>12</a:t>
            </a:r>
            <a:r>
              <a:rPr lang="en-US" b="0" i="0" dirty="0">
                <a:solidFill>
                  <a:srgbClr val="202124"/>
                </a:solidFill>
                <a:effectLst/>
                <a:latin typeface="Corbel" panose="020B0503020204020204" pitchFamily="34" charset="0"/>
              </a:rPr>
              <a:t>-</a:t>
            </a:r>
            <a:r>
              <a:rPr lang="en-US" b="1" i="0" dirty="0">
                <a:solidFill>
                  <a:srgbClr val="202124"/>
                </a:solidFill>
                <a:effectLst/>
                <a:latin typeface="Corbel" panose="020B0503020204020204" pitchFamily="34" charset="0"/>
              </a:rPr>
              <a:t>month rule</a:t>
            </a:r>
            <a:r>
              <a:rPr lang="en-US" b="0" i="0" dirty="0">
                <a:solidFill>
                  <a:srgbClr val="202124"/>
                </a:solidFill>
                <a:effectLst/>
                <a:latin typeface="Corbel" panose="020B0503020204020204" pitchFamily="34" charset="0"/>
              </a:rPr>
              <a:t>” allows for the deduction of a </a:t>
            </a:r>
            <a:r>
              <a:rPr lang="en-US" b="1" i="0" dirty="0">
                <a:solidFill>
                  <a:srgbClr val="202124"/>
                </a:solidFill>
                <a:effectLst/>
                <a:latin typeface="Corbel" panose="020B0503020204020204" pitchFamily="34" charset="0"/>
              </a:rPr>
              <a:t>prepaid expense</a:t>
            </a:r>
            <a:r>
              <a:rPr lang="en-US" b="0" i="0" dirty="0">
                <a:solidFill>
                  <a:srgbClr val="202124"/>
                </a:solidFill>
                <a:effectLst/>
                <a:latin typeface="Corbel" panose="020B0503020204020204" pitchFamily="34" charset="0"/>
              </a:rPr>
              <a:t> in the current year if the right or benefit paid for does not extend beyond the earlier of:</a:t>
            </a:r>
          </a:p>
          <a:p>
            <a:pPr lvl="3">
              <a:lnSpc>
                <a:spcPct val="150000"/>
              </a:lnSpc>
              <a:buFont typeface="Wingdings" panose="05000000000000000000" pitchFamily="2" charset="2"/>
              <a:buChar char="§"/>
            </a:pPr>
            <a:r>
              <a:rPr lang="en-US" sz="2000" b="1" i="0" dirty="0">
                <a:solidFill>
                  <a:srgbClr val="202124"/>
                </a:solidFill>
                <a:effectLst/>
                <a:latin typeface="Corbel" panose="020B0503020204020204" pitchFamily="34" charset="0"/>
              </a:rPr>
              <a:t>12 months</a:t>
            </a:r>
            <a:r>
              <a:rPr lang="en-US" sz="2000" b="0" i="0" dirty="0">
                <a:solidFill>
                  <a:srgbClr val="202124"/>
                </a:solidFill>
                <a:effectLst/>
                <a:latin typeface="Corbel" panose="020B0503020204020204" pitchFamily="34" charset="0"/>
              </a:rPr>
              <a:t>, or</a:t>
            </a:r>
          </a:p>
          <a:p>
            <a:pPr lvl="3">
              <a:lnSpc>
                <a:spcPct val="150000"/>
              </a:lnSpc>
              <a:buFont typeface="Wingdings" panose="05000000000000000000" pitchFamily="2" charset="2"/>
              <a:buChar char="§"/>
            </a:pPr>
            <a:r>
              <a:rPr lang="en-US" sz="2000" b="0" i="0" dirty="0">
                <a:solidFill>
                  <a:srgbClr val="202124"/>
                </a:solidFill>
                <a:effectLst/>
                <a:latin typeface="Corbel" panose="020B0503020204020204" pitchFamily="34" charset="0"/>
              </a:rPr>
              <a:t>the end of the taxable year following the taxable year in which the payment is made.</a:t>
            </a:r>
            <a:endParaRPr lang="en-US" sz="2000" dirty="0">
              <a:latin typeface="Corbel" panose="020B0503020204020204" pitchFamily="34" charset="0"/>
            </a:endParaRPr>
          </a:p>
          <a:p>
            <a:pPr marL="0" indent="0">
              <a:lnSpc>
                <a:spcPct val="150000"/>
              </a:lnSpc>
              <a:buNone/>
            </a:pPr>
            <a:endParaRPr lang="en-US" sz="2400" dirty="0">
              <a:latin typeface="Corbel" panose="020B0503020204020204" pitchFamily="34" charset="0"/>
            </a:endParaRPr>
          </a:p>
        </p:txBody>
      </p:sp>
      <p:pic>
        <p:nvPicPr>
          <p:cNvPr id="6" name="Picture 5">
            <a:extLst>
              <a:ext uri="{FF2B5EF4-FFF2-40B4-BE49-F238E27FC236}">
                <a16:creationId xmlns:a16="http://schemas.microsoft.com/office/drawing/2014/main" id="{72A01190-B2BA-122E-75BD-24D7EB407BB7}"/>
              </a:ext>
            </a:extLst>
          </p:cNvPr>
          <p:cNvPicPr>
            <a:picLocks noChangeAspect="1"/>
          </p:cNvPicPr>
          <p:nvPr/>
        </p:nvPicPr>
        <p:blipFill>
          <a:blip r:embed="rId3"/>
          <a:stretch>
            <a:fillRect/>
          </a:stretch>
        </p:blipFill>
        <p:spPr>
          <a:xfrm>
            <a:off x="838200" y="232224"/>
            <a:ext cx="1103472" cy="1085182"/>
          </a:xfrm>
          <a:prstGeom prst="rect">
            <a:avLst/>
          </a:prstGeom>
        </p:spPr>
      </p:pic>
    </p:spTree>
    <p:extLst>
      <p:ext uri="{BB962C8B-B14F-4D97-AF65-F5344CB8AC3E}">
        <p14:creationId xmlns:p14="http://schemas.microsoft.com/office/powerpoint/2010/main" val="34870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Options Available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953233"/>
            <a:ext cx="10717695" cy="4629998"/>
          </a:xfrm>
        </p:spPr>
        <p:txBody>
          <a:bodyPr>
            <a:normAutofit fontScale="92500"/>
          </a:bodyPr>
          <a:lstStyle/>
          <a:p>
            <a:pPr>
              <a:buFont typeface="Wingdings" panose="05000000000000000000" pitchFamily="2" charset="2"/>
              <a:buChar char="q"/>
            </a:pPr>
            <a:r>
              <a:rPr lang="en-US" sz="2600" b="1" dirty="0">
                <a:solidFill>
                  <a:srgbClr val="A79552"/>
                </a:solidFill>
                <a:latin typeface="Corbel" panose="020B0503020204020204" pitchFamily="34" charset="0"/>
              </a:rPr>
              <a:t>Why type of Tax Planning is important &amp; available? … Continued</a:t>
            </a:r>
            <a:endParaRPr lang="en-AU"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Tools of Tax Planning:</a:t>
            </a:r>
          </a:p>
          <a:p>
            <a:pPr marL="971550" lvl="1" indent="-514350">
              <a:lnSpc>
                <a:spcPct val="150000"/>
              </a:lnSpc>
              <a:buFont typeface="+mj-lt"/>
              <a:buAutoNum type="alphaLcParenR" startAt="3"/>
            </a:pPr>
            <a:r>
              <a:rPr lang="en-US" b="1" dirty="0">
                <a:latin typeface="Corbel" panose="020B0503020204020204" pitchFamily="34" charset="0"/>
              </a:rPr>
              <a:t>Full Expensing of Eligible Assets - $150,000 Covid Relief</a:t>
            </a:r>
          </a:p>
          <a:p>
            <a:pPr lvl="2">
              <a:lnSpc>
                <a:spcPct val="150000"/>
              </a:lnSpc>
              <a:spcBef>
                <a:spcPts val="1000"/>
              </a:spcBef>
              <a:defRPr/>
            </a:pPr>
            <a:r>
              <a:rPr kumimoji="0" lang="en-US"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Business with aggregated annual turnover of up to $5b can deduct the full cost of </a:t>
            </a:r>
            <a:r>
              <a:rPr kumimoji="0" lang="en-US" b="0"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eligible</a:t>
            </a:r>
            <a:r>
              <a:rPr kumimoji="0" lang="en-US"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depreciable assets of any value in the year they are installed</a:t>
            </a:r>
          </a:p>
          <a:p>
            <a:pPr lvl="2">
              <a:lnSpc>
                <a:spcPct val="150000"/>
              </a:lnSpc>
              <a:spcBef>
                <a:spcPts val="1000"/>
              </a:spcBef>
              <a:defRPr/>
            </a:pPr>
            <a:r>
              <a:rPr kumimoji="0" lang="en-US"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The full expensing period is available from 7:30pm AEDT on 6 October 2020 to 30 June 2023</a:t>
            </a: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rgbClr val="A79552"/>
                </a:solidFill>
                <a:effectLst/>
                <a:uLnTx/>
                <a:uFillTx/>
                <a:latin typeface="Corbel" panose="020B0503020204020204" pitchFamily="34" charset="0"/>
                <a:ea typeface="+mn-ea"/>
                <a:cs typeface="+mn-cs"/>
              </a:rPr>
              <a:t>Government encouraging businesses to spend money on equipment &amp; build for future growth.</a:t>
            </a:r>
          </a:p>
          <a:p>
            <a:pPr marL="0" indent="0">
              <a:lnSpc>
                <a:spcPct val="150000"/>
              </a:lnSpc>
              <a:buNone/>
            </a:pPr>
            <a:endParaRPr lang="en-US" sz="2400" dirty="0">
              <a:latin typeface="Corbel" panose="020B0503020204020204" pitchFamily="34" charset="0"/>
            </a:endParaRPr>
          </a:p>
          <a:p>
            <a:pPr marL="0" indent="0">
              <a:lnSpc>
                <a:spcPct val="150000"/>
              </a:lnSpc>
              <a:buNone/>
            </a:pPr>
            <a:endParaRPr lang="en-US" sz="2400" dirty="0">
              <a:latin typeface="Corbel" panose="020B0503020204020204" pitchFamily="34" charset="0"/>
            </a:endParaRPr>
          </a:p>
        </p:txBody>
      </p:sp>
      <p:pic>
        <p:nvPicPr>
          <p:cNvPr id="2" name="Picture 1">
            <a:extLst>
              <a:ext uri="{FF2B5EF4-FFF2-40B4-BE49-F238E27FC236}">
                <a16:creationId xmlns:a16="http://schemas.microsoft.com/office/drawing/2014/main" id="{E4D1A68F-A6F1-8F96-E125-7CC115006E1C}"/>
              </a:ext>
            </a:extLst>
          </p:cNvPr>
          <p:cNvPicPr>
            <a:picLocks noChangeAspect="1"/>
          </p:cNvPicPr>
          <p:nvPr/>
        </p:nvPicPr>
        <p:blipFill>
          <a:blip r:embed="rId3"/>
          <a:stretch>
            <a:fillRect/>
          </a:stretch>
        </p:blipFill>
        <p:spPr>
          <a:xfrm>
            <a:off x="838200" y="232223"/>
            <a:ext cx="1103472" cy="1085182"/>
          </a:xfrm>
          <a:prstGeom prst="rect">
            <a:avLst/>
          </a:prstGeom>
        </p:spPr>
      </p:pic>
    </p:spTree>
    <p:extLst>
      <p:ext uri="{BB962C8B-B14F-4D97-AF65-F5344CB8AC3E}">
        <p14:creationId xmlns:p14="http://schemas.microsoft.com/office/powerpoint/2010/main" val="2311528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Options Available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2"/>
            <a:ext cx="10717695" cy="462999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Why type of Tax Planning is important &amp; available? … Continued</a:t>
            </a:r>
            <a:endParaRPr lang="en-AU"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Tools of Tax Planning:</a:t>
            </a:r>
          </a:p>
          <a:p>
            <a:pPr>
              <a:lnSpc>
                <a:spcPct val="150000"/>
              </a:lnSpc>
              <a:buFont typeface="Wingdings" panose="05000000000000000000" pitchFamily="2" charset="2"/>
              <a:buChar char="q"/>
            </a:pPr>
            <a:r>
              <a:rPr kumimoji="0" lang="en-US" sz="2400" b="1" i="0" u="none" strike="noStrike" kern="1200" cap="none" spc="0" normalizeH="0" baseline="0" noProof="0" dirty="0">
                <a:ln>
                  <a:noFill/>
                </a:ln>
                <a:solidFill>
                  <a:srgbClr val="A79552"/>
                </a:solidFill>
                <a:effectLst/>
                <a:uLnTx/>
                <a:uFillTx/>
                <a:latin typeface="Corbel" panose="020B0503020204020204" pitchFamily="34" charset="0"/>
                <a:ea typeface="+mn-ea"/>
                <a:cs typeface="+mn-cs"/>
              </a:rPr>
              <a:t>Accounting Tip</a:t>
            </a:r>
          </a:p>
          <a:p>
            <a:pPr lvl="1">
              <a:lnSpc>
                <a:spcPct val="150000"/>
              </a:lnSpc>
            </a:pPr>
            <a:r>
              <a:rPr lang="en-US" sz="2000" dirty="0">
                <a:solidFill>
                  <a:prstClr val="black"/>
                </a:solidFill>
                <a:latin typeface="Corbel" panose="020B0503020204020204" pitchFamily="34" charset="0"/>
              </a:rPr>
              <a:t>Great – depreciation claim now, less taxable income which equals less taxes today</a:t>
            </a:r>
          </a:p>
          <a:p>
            <a:pPr lvl="1">
              <a:lnSpc>
                <a:spcPct val="150000"/>
              </a:lnSpc>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Be careful, future taxable income, financing requirements &amp; possible GST could arise</a:t>
            </a:r>
          </a:p>
          <a:p>
            <a:pPr marL="0" indent="0">
              <a:lnSpc>
                <a:spcPct val="150000"/>
              </a:lnSpc>
              <a:buNone/>
            </a:pPr>
            <a:endParaRPr lang="en-US" sz="2000" dirty="0">
              <a:latin typeface="Corbel" panose="020B0503020204020204" pitchFamily="34" charset="0"/>
            </a:endParaRPr>
          </a:p>
          <a:p>
            <a:pPr marL="0" indent="0">
              <a:lnSpc>
                <a:spcPct val="150000"/>
              </a:lnSpc>
              <a:buNone/>
            </a:pPr>
            <a:endParaRPr lang="en-US" sz="2400" dirty="0">
              <a:latin typeface="Corbel" panose="020B0503020204020204" pitchFamily="34" charset="0"/>
            </a:endParaRPr>
          </a:p>
        </p:txBody>
      </p:sp>
      <p:pic>
        <p:nvPicPr>
          <p:cNvPr id="3" name="Picture 2">
            <a:extLst>
              <a:ext uri="{FF2B5EF4-FFF2-40B4-BE49-F238E27FC236}">
                <a16:creationId xmlns:a16="http://schemas.microsoft.com/office/drawing/2014/main" id="{401B11A2-EE66-412D-BDAD-55A9562FA235}"/>
              </a:ext>
            </a:extLst>
          </p:cNvPr>
          <p:cNvPicPr>
            <a:picLocks noChangeAspect="1"/>
          </p:cNvPicPr>
          <p:nvPr/>
        </p:nvPicPr>
        <p:blipFill>
          <a:blip r:embed="rId3"/>
          <a:stretch>
            <a:fillRect/>
          </a:stretch>
        </p:blipFill>
        <p:spPr>
          <a:xfrm>
            <a:off x="10110679" y="4643663"/>
            <a:ext cx="1445216" cy="1858677"/>
          </a:xfrm>
          <a:prstGeom prst="rect">
            <a:avLst/>
          </a:prstGeom>
        </p:spPr>
      </p:pic>
      <p:pic>
        <p:nvPicPr>
          <p:cNvPr id="2" name="Picture 1">
            <a:extLst>
              <a:ext uri="{FF2B5EF4-FFF2-40B4-BE49-F238E27FC236}">
                <a16:creationId xmlns:a16="http://schemas.microsoft.com/office/drawing/2014/main" id="{40425145-C298-E5E0-74C3-A12F3DA9A32D}"/>
              </a:ext>
            </a:extLst>
          </p:cNvPr>
          <p:cNvPicPr>
            <a:picLocks noChangeAspect="1"/>
          </p:cNvPicPr>
          <p:nvPr/>
        </p:nvPicPr>
        <p:blipFill>
          <a:blip r:embed="rId4"/>
          <a:stretch>
            <a:fillRect/>
          </a:stretch>
        </p:blipFill>
        <p:spPr>
          <a:xfrm>
            <a:off x="838200" y="232224"/>
            <a:ext cx="1103472" cy="1085182"/>
          </a:xfrm>
          <a:prstGeom prst="rect">
            <a:avLst/>
          </a:prstGeom>
        </p:spPr>
      </p:pic>
    </p:spTree>
    <p:extLst>
      <p:ext uri="{BB962C8B-B14F-4D97-AF65-F5344CB8AC3E}">
        <p14:creationId xmlns:p14="http://schemas.microsoft.com/office/powerpoint/2010/main" val="106115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Options Available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2"/>
            <a:ext cx="10717695" cy="462999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Why type of Tax Planning is important &amp; available? … Continued</a:t>
            </a:r>
            <a:endParaRPr lang="en-AU"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Tools of Tax Planning:</a:t>
            </a:r>
          </a:p>
          <a:p>
            <a:pPr marL="457200" indent="-457200">
              <a:lnSpc>
                <a:spcPct val="150000"/>
              </a:lnSpc>
              <a:buFont typeface="+mj-lt"/>
              <a:buAutoNum type="alphaLcParenR" startAt="4"/>
            </a:pPr>
            <a:r>
              <a:rPr lang="en-US" sz="2400" b="1" dirty="0">
                <a:latin typeface="Corbel" panose="020B0503020204020204" pitchFamily="34" charset="0"/>
              </a:rPr>
              <a:t>Superannuation Strategies &amp; Contributions</a:t>
            </a:r>
          </a:p>
          <a:p>
            <a:pPr lvl="1">
              <a:lnSpc>
                <a:spcPct val="150000"/>
              </a:lnSpc>
              <a:spcBef>
                <a:spcPts val="1000"/>
              </a:spcBef>
              <a:defRPr/>
            </a:pPr>
            <a:r>
              <a:rPr lang="en-US" sz="2000" dirty="0">
                <a:solidFill>
                  <a:prstClr val="black"/>
                </a:solidFill>
                <a:latin typeface="Corbel" panose="020B0503020204020204" pitchFamily="34" charset="0"/>
              </a:rPr>
              <a:t>Let’s have a look at this one as a separate strategy</a:t>
            </a:r>
          </a:p>
          <a:p>
            <a:pPr marL="0" indent="0">
              <a:lnSpc>
                <a:spcPct val="150000"/>
              </a:lnSpc>
              <a:buNone/>
            </a:pPr>
            <a:endParaRPr lang="en-US" sz="2400" dirty="0">
              <a:latin typeface="Corbel" panose="020B0503020204020204" pitchFamily="34" charset="0"/>
            </a:endParaRPr>
          </a:p>
          <a:p>
            <a:pPr marL="0" indent="0">
              <a:lnSpc>
                <a:spcPct val="150000"/>
              </a:lnSpc>
              <a:buNone/>
            </a:pPr>
            <a:endParaRPr lang="en-US" sz="2400" dirty="0">
              <a:latin typeface="Corbel" panose="020B0503020204020204" pitchFamily="34" charset="0"/>
            </a:endParaRPr>
          </a:p>
        </p:txBody>
      </p:sp>
      <p:pic>
        <p:nvPicPr>
          <p:cNvPr id="6" name="Picture 5" descr="A picture containing white, tableware, dishware, cup&#10;&#10;Description automatically generated">
            <a:extLst>
              <a:ext uri="{FF2B5EF4-FFF2-40B4-BE49-F238E27FC236}">
                <a16:creationId xmlns:a16="http://schemas.microsoft.com/office/drawing/2014/main" id="{A6416CA5-B888-4643-9F7D-1E4B00F4A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249" y="5160778"/>
            <a:ext cx="2395646" cy="1341562"/>
          </a:xfrm>
          <a:prstGeom prst="rect">
            <a:avLst/>
          </a:prstGeom>
        </p:spPr>
      </p:pic>
      <p:pic>
        <p:nvPicPr>
          <p:cNvPr id="2" name="Picture 1">
            <a:extLst>
              <a:ext uri="{FF2B5EF4-FFF2-40B4-BE49-F238E27FC236}">
                <a16:creationId xmlns:a16="http://schemas.microsoft.com/office/drawing/2014/main" id="{AB171D3C-A73F-DBA2-E327-B3D08B204940}"/>
              </a:ext>
            </a:extLst>
          </p:cNvPr>
          <p:cNvPicPr>
            <a:picLocks noChangeAspect="1"/>
          </p:cNvPicPr>
          <p:nvPr/>
        </p:nvPicPr>
        <p:blipFill>
          <a:blip r:embed="rId4"/>
          <a:stretch>
            <a:fillRect/>
          </a:stretch>
        </p:blipFill>
        <p:spPr>
          <a:xfrm>
            <a:off x="838200" y="232224"/>
            <a:ext cx="1103472" cy="1085182"/>
          </a:xfrm>
          <a:prstGeom prst="rect">
            <a:avLst/>
          </a:prstGeom>
        </p:spPr>
      </p:pic>
    </p:spTree>
    <p:extLst>
      <p:ext uri="{BB962C8B-B14F-4D97-AF65-F5344CB8AC3E}">
        <p14:creationId xmlns:p14="http://schemas.microsoft.com/office/powerpoint/2010/main" val="2739985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2"/>
            <a:ext cx="10294618"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 Strategies to consider &amp; adopt</a:t>
            </a:r>
          </a:p>
          <a:p>
            <a:pPr marL="914400" lvl="1" indent="-457200">
              <a:lnSpc>
                <a:spcPct val="150000"/>
              </a:lnSpc>
              <a:buFont typeface="+mj-lt"/>
              <a:buAutoNum type="alphaLcParenR"/>
            </a:pPr>
            <a:r>
              <a:rPr lang="en-US" sz="2200" dirty="0">
                <a:latin typeface="Corbel" panose="020B0503020204020204" pitchFamily="34" charset="0"/>
              </a:rPr>
              <a:t>SGC Contributions - $27,500 cap</a:t>
            </a:r>
          </a:p>
          <a:p>
            <a:pPr marL="914400" lvl="1" indent="-457200">
              <a:lnSpc>
                <a:spcPct val="150000"/>
              </a:lnSpc>
              <a:buFont typeface="+mj-lt"/>
              <a:buAutoNum type="alphaLcParenR"/>
            </a:pPr>
            <a:r>
              <a:rPr lang="en-US" sz="2200" dirty="0">
                <a:latin typeface="Corbel" panose="020B0503020204020204" pitchFamily="34" charset="0"/>
              </a:rPr>
              <a:t>Personal tax-deductible (concessional) super contributions</a:t>
            </a:r>
          </a:p>
          <a:p>
            <a:pPr marL="914400" lvl="1" indent="-457200">
              <a:lnSpc>
                <a:spcPct val="150000"/>
              </a:lnSpc>
              <a:buFont typeface="+mj-lt"/>
              <a:buAutoNum type="alphaLcParenR"/>
            </a:pPr>
            <a:r>
              <a:rPr lang="en-AU" sz="2200" dirty="0">
                <a:latin typeface="Corbel" panose="020B0503020204020204" pitchFamily="34" charset="0"/>
              </a:rPr>
              <a:t>Personal non-deductible (non-concessional) super contributions</a:t>
            </a:r>
          </a:p>
          <a:p>
            <a:pPr marL="914400" lvl="1" indent="-457200">
              <a:lnSpc>
                <a:spcPct val="150000"/>
              </a:lnSpc>
              <a:buFont typeface="+mj-lt"/>
              <a:buAutoNum type="alphaLcParenR"/>
            </a:pPr>
            <a:r>
              <a:rPr lang="en-AU" sz="2200" dirty="0">
                <a:latin typeface="Corbel" panose="020B0503020204020204" pitchFamily="34" charset="0"/>
              </a:rPr>
              <a:t>Split your contributions/balances to your spouse</a:t>
            </a:r>
          </a:p>
          <a:p>
            <a:pPr marL="914400" lvl="1" indent="-457200">
              <a:lnSpc>
                <a:spcPct val="150000"/>
              </a:lnSpc>
              <a:buFont typeface="+mj-lt"/>
              <a:buAutoNum type="alphaLcParenR"/>
            </a:pPr>
            <a:r>
              <a:rPr lang="en-AU" sz="2200" dirty="0">
                <a:latin typeface="Corbel" panose="020B0503020204020204" pitchFamily="34" charset="0"/>
              </a:rPr>
              <a:t>Consolidating spouses' super balances (SMSF’s)</a:t>
            </a:r>
          </a:p>
        </p:txBody>
      </p:sp>
      <p:pic>
        <p:nvPicPr>
          <p:cNvPr id="2" name="Picture 1">
            <a:extLst>
              <a:ext uri="{FF2B5EF4-FFF2-40B4-BE49-F238E27FC236}">
                <a16:creationId xmlns:a16="http://schemas.microsoft.com/office/drawing/2014/main" id="{8A7223D6-32E7-092A-99AE-ECD013C497E6}"/>
              </a:ext>
            </a:extLst>
          </p:cNvPr>
          <p:cNvPicPr>
            <a:picLocks noChangeAspect="1"/>
          </p:cNvPicPr>
          <p:nvPr/>
        </p:nvPicPr>
        <p:blipFill>
          <a:blip r:embed="rId3"/>
          <a:stretch>
            <a:fillRect/>
          </a:stretch>
        </p:blipFill>
        <p:spPr>
          <a:xfrm>
            <a:off x="838200" y="232224"/>
            <a:ext cx="1103472" cy="1085182"/>
          </a:xfrm>
          <a:prstGeom prst="rect">
            <a:avLst/>
          </a:prstGeom>
        </p:spPr>
      </p:pic>
    </p:spTree>
    <p:extLst>
      <p:ext uri="{BB962C8B-B14F-4D97-AF65-F5344CB8AC3E}">
        <p14:creationId xmlns:p14="http://schemas.microsoft.com/office/powerpoint/2010/main" val="60262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2"/>
            <a:ext cx="10730948"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 Strategies to consider &amp; adopt</a:t>
            </a:r>
          </a:p>
          <a:p>
            <a:pPr marL="0" indent="0">
              <a:lnSpc>
                <a:spcPct val="150000"/>
              </a:lnSpc>
              <a:buNone/>
            </a:pPr>
            <a:r>
              <a:rPr lang="en-US" sz="2400" b="1" dirty="0">
                <a:latin typeface="Corbel" panose="020B0503020204020204" pitchFamily="34" charset="0"/>
              </a:rPr>
              <a:t>SGC Contributions - $27,500 cap</a:t>
            </a:r>
          </a:p>
          <a:p>
            <a:pPr lvl="1">
              <a:lnSpc>
                <a:spcPct val="150000"/>
              </a:lnSpc>
            </a:pPr>
            <a:r>
              <a:rPr lang="en-US" sz="2200" b="0" i="0" dirty="0">
                <a:solidFill>
                  <a:srgbClr val="202124"/>
                </a:solidFill>
                <a:effectLst/>
                <a:latin typeface="Corbel" panose="020B0503020204020204" pitchFamily="34" charset="0"/>
              </a:rPr>
              <a:t>For the FY2022 financial year, the general concessional contributions </a:t>
            </a:r>
            <a:r>
              <a:rPr lang="en-US" sz="2200" b="1" i="0" dirty="0">
                <a:solidFill>
                  <a:srgbClr val="202124"/>
                </a:solidFill>
                <a:effectLst/>
                <a:latin typeface="Corbel" panose="020B0503020204020204" pitchFamily="34" charset="0"/>
              </a:rPr>
              <a:t>cap</a:t>
            </a:r>
            <a:r>
              <a:rPr lang="en-US" sz="2200" b="0" i="0" dirty="0">
                <a:solidFill>
                  <a:srgbClr val="202124"/>
                </a:solidFill>
                <a:effectLst/>
                <a:latin typeface="Corbel" panose="020B0503020204020204" pitchFamily="34" charset="0"/>
              </a:rPr>
              <a:t> is </a:t>
            </a:r>
            <a:r>
              <a:rPr lang="en-US" sz="2200" b="1" i="0" dirty="0">
                <a:solidFill>
                  <a:srgbClr val="202124"/>
                </a:solidFill>
                <a:effectLst/>
                <a:latin typeface="Corbel" panose="020B0503020204020204" pitchFamily="34" charset="0"/>
              </a:rPr>
              <a:t>$27,500</a:t>
            </a:r>
            <a:r>
              <a:rPr lang="en-US" sz="2200" b="0" i="0" dirty="0">
                <a:solidFill>
                  <a:srgbClr val="202124"/>
                </a:solidFill>
                <a:effectLst/>
                <a:latin typeface="Corbel" panose="020B0503020204020204" pitchFamily="34" charset="0"/>
              </a:rPr>
              <a:t> for all individuals regardless of age</a:t>
            </a:r>
          </a:p>
          <a:p>
            <a:pPr lvl="1">
              <a:lnSpc>
                <a:spcPct val="150000"/>
              </a:lnSpc>
            </a:pPr>
            <a:r>
              <a:rPr lang="en-US" sz="2200" dirty="0">
                <a:solidFill>
                  <a:srgbClr val="202124"/>
                </a:solidFill>
                <a:latin typeface="Corbel" panose="020B0503020204020204" pitchFamily="34" charset="0"/>
              </a:rPr>
              <a:t>FY2023 the contributions cap – no changes at this point</a:t>
            </a:r>
            <a:endParaRPr lang="en-US" sz="2200" b="0" i="0" dirty="0">
              <a:solidFill>
                <a:srgbClr val="666666"/>
              </a:solidFill>
              <a:effectLst/>
              <a:latin typeface="Corbel" panose="020B0503020204020204" pitchFamily="34" charset="0"/>
            </a:endParaRPr>
          </a:p>
        </p:txBody>
      </p:sp>
      <p:pic>
        <p:nvPicPr>
          <p:cNvPr id="3" name="Picture 2" descr="Graphical user interface, text, application&#10;&#10;Description automatically generated">
            <a:extLst>
              <a:ext uri="{FF2B5EF4-FFF2-40B4-BE49-F238E27FC236}">
                <a16:creationId xmlns:a16="http://schemas.microsoft.com/office/drawing/2014/main" id="{218561B2-9DAF-42BD-9785-23748E2F7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9634" y="4209894"/>
            <a:ext cx="2709514" cy="1820455"/>
          </a:xfrm>
          <a:prstGeom prst="rect">
            <a:avLst/>
          </a:prstGeom>
        </p:spPr>
      </p:pic>
      <p:pic>
        <p:nvPicPr>
          <p:cNvPr id="2" name="Picture 1">
            <a:extLst>
              <a:ext uri="{FF2B5EF4-FFF2-40B4-BE49-F238E27FC236}">
                <a16:creationId xmlns:a16="http://schemas.microsoft.com/office/drawing/2014/main" id="{A6C9AEC4-1693-2C3E-B102-5561E3783117}"/>
              </a:ext>
            </a:extLst>
          </p:cNvPr>
          <p:cNvPicPr>
            <a:picLocks noChangeAspect="1"/>
          </p:cNvPicPr>
          <p:nvPr/>
        </p:nvPicPr>
        <p:blipFill>
          <a:blip r:embed="rId4"/>
          <a:stretch>
            <a:fillRect/>
          </a:stretch>
        </p:blipFill>
        <p:spPr>
          <a:xfrm>
            <a:off x="838200" y="266881"/>
            <a:ext cx="1103472" cy="1085182"/>
          </a:xfrm>
          <a:prstGeom prst="rect">
            <a:avLst/>
          </a:prstGeom>
        </p:spPr>
      </p:pic>
    </p:spTree>
    <p:extLst>
      <p:ext uri="{BB962C8B-B14F-4D97-AF65-F5344CB8AC3E}">
        <p14:creationId xmlns:p14="http://schemas.microsoft.com/office/powerpoint/2010/main" val="199407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648446" y="0"/>
            <a:ext cx="5639493"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Disclaimer</a:t>
            </a:r>
            <a:endParaRPr lang="en-AU" sz="3600" b="1" dirty="0">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1" y="1953233"/>
            <a:ext cx="10683240" cy="4436305"/>
          </a:xfrm>
        </p:spPr>
        <p:txBody>
          <a:bodyPr>
            <a:normAutofit/>
          </a:bodyPr>
          <a:lstStyle/>
          <a:p>
            <a:pPr>
              <a:buFont typeface="Wingdings" panose="05000000000000000000" pitchFamily="2" charset="2"/>
              <a:buChar char="q"/>
            </a:pPr>
            <a:r>
              <a:rPr lang="en-US" sz="2400" b="1" dirty="0">
                <a:solidFill>
                  <a:srgbClr val="A79552"/>
                </a:solidFill>
                <a:latin typeface="Corbel" panose="020B0503020204020204" pitchFamily="34" charset="0"/>
              </a:rPr>
              <a:t>General Advice Only</a:t>
            </a:r>
          </a:p>
          <a:p>
            <a:pPr marL="0" indent="0">
              <a:lnSpc>
                <a:spcPct val="150000"/>
              </a:lnSpc>
              <a:buNone/>
            </a:pPr>
            <a:endParaRPr lang="en-US" sz="1800" i="1" dirty="0">
              <a:latin typeface="Corbel" panose="020B0503020204020204" pitchFamily="34" charset="0"/>
            </a:endParaRPr>
          </a:p>
          <a:p>
            <a:pPr marL="0" indent="0">
              <a:lnSpc>
                <a:spcPct val="150000"/>
              </a:lnSpc>
              <a:buNone/>
            </a:pPr>
            <a:r>
              <a:rPr lang="en-US" sz="1800" i="1" dirty="0">
                <a:latin typeface="Corbel" panose="020B0503020204020204" pitchFamily="34" charset="0"/>
              </a:rPr>
              <a:t>The information provided in this seminar/webinar has been prepared for general information purposes only and not as specific advice to any particular person or situation. </a:t>
            </a:r>
          </a:p>
          <a:p>
            <a:pPr marL="0" indent="0">
              <a:lnSpc>
                <a:spcPct val="150000"/>
              </a:lnSpc>
              <a:buNone/>
            </a:pPr>
            <a:r>
              <a:rPr lang="en-US" sz="1800" i="1" dirty="0">
                <a:latin typeface="Corbel" panose="020B0503020204020204" pitchFamily="34" charset="0"/>
              </a:rPr>
              <a:t>Any advice contained in this document is General Advice only and does not take into account any person’s particular investment objectives, financial situation and particular needs.</a:t>
            </a:r>
          </a:p>
          <a:p>
            <a:pPr marL="0" indent="0">
              <a:lnSpc>
                <a:spcPct val="150000"/>
              </a:lnSpc>
              <a:buNone/>
            </a:pPr>
            <a:r>
              <a:rPr lang="en-AU" sz="1800" i="1" dirty="0">
                <a:latin typeface="Corbel" panose="020B0503020204020204" pitchFamily="34" charset="0"/>
              </a:rPr>
              <a:t>Before making any decisions, it’s recommended to seek advice from a qualified professional relevant to your particular needs or interests. This may include tax advice from an Accountant &amp;/or Tax Agent, Financial Advice from Licensed Financial Adviser or other professionals where required.</a:t>
            </a:r>
          </a:p>
        </p:txBody>
      </p:sp>
      <p:pic>
        <p:nvPicPr>
          <p:cNvPr id="2" name="Picture 1">
            <a:extLst>
              <a:ext uri="{FF2B5EF4-FFF2-40B4-BE49-F238E27FC236}">
                <a16:creationId xmlns:a16="http://schemas.microsoft.com/office/drawing/2014/main" id="{382B6EB3-F215-4EA1-A9E6-BB2BF7AA576C}"/>
              </a:ext>
            </a:extLst>
          </p:cNvPr>
          <p:cNvPicPr>
            <a:picLocks noChangeAspect="1"/>
          </p:cNvPicPr>
          <p:nvPr/>
        </p:nvPicPr>
        <p:blipFill>
          <a:blip r:embed="rId3"/>
          <a:stretch>
            <a:fillRect/>
          </a:stretch>
        </p:blipFill>
        <p:spPr>
          <a:xfrm>
            <a:off x="838201" y="269929"/>
            <a:ext cx="1097375" cy="1079086"/>
          </a:xfrm>
          <a:prstGeom prst="rect">
            <a:avLst/>
          </a:prstGeom>
        </p:spPr>
      </p:pic>
    </p:spTree>
    <p:extLst>
      <p:ext uri="{BB962C8B-B14F-4D97-AF65-F5344CB8AC3E}">
        <p14:creationId xmlns:p14="http://schemas.microsoft.com/office/powerpoint/2010/main" val="1088110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953233"/>
            <a:ext cx="10294620" cy="4158007"/>
          </a:xfrm>
        </p:spPr>
        <p:txBody>
          <a:bodyPr>
            <a:normAutofit lnSpcReduction="10000"/>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 Strategies to consider &amp; adopt</a:t>
            </a:r>
          </a:p>
          <a:p>
            <a:pPr marL="0" indent="0">
              <a:lnSpc>
                <a:spcPct val="150000"/>
              </a:lnSpc>
              <a:buNone/>
            </a:pPr>
            <a:r>
              <a:rPr lang="en-US" sz="2400" b="1" dirty="0">
                <a:latin typeface="Corbel" panose="020B0503020204020204" pitchFamily="34" charset="0"/>
              </a:rPr>
              <a:t>SGC Contributions - $27,500 cap</a:t>
            </a:r>
          </a:p>
          <a:p>
            <a:pPr marL="457200" lvl="1" indent="0">
              <a:lnSpc>
                <a:spcPct val="150000"/>
              </a:lnSpc>
              <a:buNone/>
            </a:pPr>
            <a:r>
              <a:rPr lang="en-US" dirty="0">
                <a:latin typeface="Corbel" panose="020B0503020204020204" pitchFamily="34" charset="0"/>
              </a:rPr>
              <a:t>Concessional contributions include:</a:t>
            </a:r>
          </a:p>
          <a:p>
            <a:pPr lvl="2">
              <a:lnSpc>
                <a:spcPct val="150000"/>
              </a:lnSpc>
            </a:pPr>
            <a:r>
              <a:rPr lang="en-US" dirty="0">
                <a:latin typeface="Corbel" panose="020B0503020204020204" pitchFamily="34" charset="0"/>
              </a:rPr>
              <a:t>Employer contributions (including contributions made under a salary sacrifice arrangement)</a:t>
            </a:r>
          </a:p>
          <a:p>
            <a:pPr lvl="2">
              <a:lnSpc>
                <a:spcPct val="150000"/>
              </a:lnSpc>
            </a:pPr>
            <a:r>
              <a:rPr lang="en-US" dirty="0">
                <a:latin typeface="Corbel" panose="020B0503020204020204" pitchFamily="34" charset="0"/>
              </a:rPr>
              <a:t>Personal contributions made to be claimed as a tax deduction.</a:t>
            </a:r>
            <a:endParaRPr lang="en-US" b="0" i="0" dirty="0">
              <a:solidFill>
                <a:srgbClr val="666666"/>
              </a:solidFill>
              <a:effectLst/>
              <a:latin typeface="Corbel" panose="020B0503020204020204" pitchFamily="34" charset="0"/>
            </a:endParaRPr>
          </a:p>
          <a:p>
            <a:pPr algn="l">
              <a:buFont typeface="Wingdings" panose="05000000000000000000" pitchFamily="2" charset="2"/>
              <a:buChar char="q"/>
            </a:pPr>
            <a:r>
              <a:rPr lang="en-US" sz="2200" b="1" i="0" dirty="0">
                <a:solidFill>
                  <a:srgbClr val="A79552"/>
                </a:solidFill>
                <a:effectLst/>
                <a:latin typeface="Corbel" panose="020B0503020204020204" pitchFamily="34" charset="0"/>
              </a:rPr>
              <a:t>Be Careful - If you have more than one fund, all concessional contributions made to </a:t>
            </a:r>
            <a:r>
              <a:rPr lang="en-US" sz="2200" b="1" i="0" u="sng" dirty="0">
                <a:solidFill>
                  <a:srgbClr val="A79552"/>
                </a:solidFill>
                <a:effectLst/>
                <a:latin typeface="Corbel" panose="020B0503020204020204" pitchFamily="34" charset="0"/>
              </a:rPr>
              <a:t>all</a:t>
            </a:r>
            <a:r>
              <a:rPr lang="en-US" sz="2200" b="1" i="0" dirty="0">
                <a:solidFill>
                  <a:srgbClr val="A79552"/>
                </a:solidFill>
                <a:effectLst/>
                <a:latin typeface="Corbel" panose="020B0503020204020204" pitchFamily="34" charset="0"/>
              </a:rPr>
              <a:t> your funds are added together &amp; counted towards your concessional contributions cap.</a:t>
            </a:r>
          </a:p>
          <a:p>
            <a:pPr marL="0" indent="0">
              <a:lnSpc>
                <a:spcPct val="150000"/>
              </a:lnSpc>
              <a:buNone/>
            </a:pPr>
            <a:endParaRPr lang="en-US" sz="2000" dirty="0">
              <a:latin typeface="Corbel" panose="020B0503020204020204" pitchFamily="34" charset="0"/>
            </a:endParaRPr>
          </a:p>
        </p:txBody>
      </p:sp>
      <p:pic>
        <p:nvPicPr>
          <p:cNvPr id="2" name="Picture 1">
            <a:extLst>
              <a:ext uri="{FF2B5EF4-FFF2-40B4-BE49-F238E27FC236}">
                <a16:creationId xmlns:a16="http://schemas.microsoft.com/office/drawing/2014/main" id="{61D123EB-3AF8-9FA3-026F-2AB8A5567E4C}"/>
              </a:ext>
            </a:extLst>
          </p:cNvPr>
          <p:cNvPicPr>
            <a:picLocks noChangeAspect="1"/>
          </p:cNvPicPr>
          <p:nvPr/>
        </p:nvPicPr>
        <p:blipFill>
          <a:blip r:embed="rId3"/>
          <a:stretch>
            <a:fillRect/>
          </a:stretch>
        </p:blipFill>
        <p:spPr>
          <a:xfrm>
            <a:off x="838200" y="232223"/>
            <a:ext cx="1103472" cy="1085182"/>
          </a:xfrm>
          <a:prstGeom prst="rect">
            <a:avLst/>
          </a:prstGeom>
        </p:spPr>
      </p:pic>
    </p:spTree>
    <p:extLst>
      <p:ext uri="{BB962C8B-B14F-4D97-AF65-F5344CB8AC3E}">
        <p14:creationId xmlns:p14="http://schemas.microsoft.com/office/powerpoint/2010/main" val="119693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82011"/>
            <a:ext cx="10294618"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 Strategies to consider &amp; adopt</a:t>
            </a:r>
            <a:endParaRPr lang="en-US"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Personal tax-deductible (concessional) super contributions</a:t>
            </a:r>
          </a:p>
          <a:p>
            <a:pPr lvl="1">
              <a:lnSpc>
                <a:spcPct val="150000"/>
              </a:lnSpc>
            </a:pPr>
            <a:r>
              <a:rPr lang="en-US" sz="2200" b="0" i="0" dirty="0">
                <a:solidFill>
                  <a:srgbClr val="202124"/>
                </a:solidFill>
                <a:effectLst/>
                <a:latin typeface="Corbel" panose="020B0503020204020204" pitchFamily="34" charset="0"/>
              </a:rPr>
              <a:t>Your </a:t>
            </a:r>
            <a:r>
              <a:rPr lang="en-US" sz="2200" b="1" i="0" dirty="0">
                <a:solidFill>
                  <a:srgbClr val="202124"/>
                </a:solidFill>
                <a:effectLst/>
                <a:latin typeface="Corbel" panose="020B0503020204020204" pitchFamily="34" charset="0"/>
              </a:rPr>
              <a:t>personal deductible contributions</a:t>
            </a:r>
            <a:r>
              <a:rPr lang="en-US" sz="2200" b="0" i="0" dirty="0">
                <a:solidFill>
                  <a:srgbClr val="202124"/>
                </a:solidFill>
                <a:effectLst/>
                <a:latin typeface="Corbel" panose="020B0503020204020204" pitchFamily="34" charset="0"/>
              </a:rPr>
              <a:t> are </a:t>
            </a:r>
            <a:r>
              <a:rPr lang="en-US" sz="2200" b="1" i="0" dirty="0">
                <a:solidFill>
                  <a:srgbClr val="202124"/>
                </a:solidFill>
                <a:effectLst/>
                <a:latin typeface="Corbel" panose="020B0503020204020204" pitchFamily="34" charset="0"/>
              </a:rPr>
              <a:t>personal contributions</a:t>
            </a:r>
            <a:r>
              <a:rPr lang="en-US" sz="2200" b="0" i="0" dirty="0">
                <a:solidFill>
                  <a:srgbClr val="202124"/>
                </a:solidFill>
                <a:effectLst/>
                <a:latin typeface="Corbel" panose="020B0503020204020204" pitchFamily="34" charset="0"/>
              </a:rPr>
              <a:t> you make to a super fund. </a:t>
            </a:r>
          </a:p>
          <a:p>
            <a:pPr lvl="1">
              <a:lnSpc>
                <a:spcPct val="150000"/>
              </a:lnSpc>
            </a:pPr>
            <a:r>
              <a:rPr lang="en-US" sz="2200" b="0" i="0" dirty="0">
                <a:solidFill>
                  <a:srgbClr val="202124"/>
                </a:solidFill>
                <a:effectLst/>
                <a:latin typeface="Corbel" panose="020B0503020204020204" pitchFamily="34" charset="0"/>
              </a:rPr>
              <a:t>You can claim your super </a:t>
            </a:r>
            <a:r>
              <a:rPr lang="en-US" sz="2200" b="1" i="0" dirty="0">
                <a:solidFill>
                  <a:srgbClr val="202124"/>
                </a:solidFill>
                <a:effectLst/>
                <a:latin typeface="Corbel" panose="020B0503020204020204" pitchFamily="34" charset="0"/>
              </a:rPr>
              <a:t>contributions</a:t>
            </a:r>
            <a:r>
              <a:rPr lang="en-US" sz="2200" b="0" i="0" dirty="0">
                <a:solidFill>
                  <a:srgbClr val="202124"/>
                </a:solidFill>
                <a:effectLst/>
                <a:latin typeface="Corbel" panose="020B0503020204020204" pitchFamily="34" charset="0"/>
              </a:rPr>
              <a:t> as a tax </a:t>
            </a:r>
            <a:r>
              <a:rPr lang="en-US" sz="2200" b="1" i="0" dirty="0">
                <a:solidFill>
                  <a:srgbClr val="202124"/>
                </a:solidFill>
                <a:effectLst/>
                <a:latin typeface="Corbel" panose="020B0503020204020204" pitchFamily="34" charset="0"/>
              </a:rPr>
              <a:t>deduction</a:t>
            </a:r>
            <a:r>
              <a:rPr lang="en-US" sz="2200" b="0" i="0" dirty="0">
                <a:solidFill>
                  <a:srgbClr val="202124"/>
                </a:solidFill>
                <a:effectLst/>
                <a:latin typeface="Corbel" panose="020B0503020204020204" pitchFamily="34" charset="0"/>
              </a:rPr>
              <a:t> on your </a:t>
            </a:r>
            <a:r>
              <a:rPr lang="en-US" sz="2200" b="1" i="0" dirty="0">
                <a:solidFill>
                  <a:srgbClr val="202124"/>
                </a:solidFill>
                <a:effectLst/>
                <a:latin typeface="Corbel" panose="020B0503020204020204" pitchFamily="34" charset="0"/>
              </a:rPr>
              <a:t>individual</a:t>
            </a:r>
            <a:r>
              <a:rPr lang="en-US" sz="2200" b="0" i="0" dirty="0">
                <a:solidFill>
                  <a:srgbClr val="202124"/>
                </a:solidFill>
                <a:effectLst/>
                <a:latin typeface="Corbel" panose="020B0503020204020204" pitchFamily="34" charset="0"/>
              </a:rPr>
              <a:t> tax return if you meet certain eligibility criteria.</a:t>
            </a:r>
            <a:endParaRPr lang="en-US" sz="2200" u="sng" dirty="0">
              <a:latin typeface="Corbel" panose="020B0503020204020204" pitchFamily="34" charset="0"/>
            </a:endParaRPr>
          </a:p>
        </p:txBody>
      </p:sp>
      <p:pic>
        <p:nvPicPr>
          <p:cNvPr id="3" name="Picture 2">
            <a:extLst>
              <a:ext uri="{FF2B5EF4-FFF2-40B4-BE49-F238E27FC236}">
                <a16:creationId xmlns:a16="http://schemas.microsoft.com/office/drawing/2014/main" id="{B06B6D8E-1965-43A8-A44C-1EF28A59D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6025" y="4962541"/>
            <a:ext cx="2187775" cy="1419309"/>
          </a:xfrm>
          <a:prstGeom prst="rect">
            <a:avLst/>
          </a:prstGeom>
        </p:spPr>
      </p:pic>
      <p:pic>
        <p:nvPicPr>
          <p:cNvPr id="2" name="Picture 1">
            <a:extLst>
              <a:ext uri="{FF2B5EF4-FFF2-40B4-BE49-F238E27FC236}">
                <a16:creationId xmlns:a16="http://schemas.microsoft.com/office/drawing/2014/main" id="{9CCCEB52-37DD-356C-2261-40503A1EE003}"/>
              </a:ext>
            </a:extLst>
          </p:cNvPr>
          <p:cNvPicPr>
            <a:picLocks noChangeAspect="1"/>
          </p:cNvPicPr>
          <p:nvPr/>
        </p:nvPicPr>
        <p:blipFill>
          <a:blip r:embed="rId4"/>
          <a:stretch>
            <a:fillRect/>
          </a:stretch>
        </p:blipFill>
        <p:spPr>
          <a:xfrm>
            <a:off x="838200" y="237670"/>
            <a:ext cx="1103472" cy="1085182"/>
          </a:xfrm>
          <a:prstGeom prst="rect">
            <a:avLst/>
          </a:prstGeom>
        </p:spPr>
      </p:pic>
    </p:spTree>
    <p:extLst>
      <p:ext uri="{BB962C8B-B14F-4D97-AF65-F5344CB8AC3E}">
        <p14:creationId xmlns:p14="http://schemas.microsoft.com/office/powerpoint/2010/main" val="19626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2"/>
            <a:ext cx="10294617" cy="4353692"/>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 Strategies to consider &amp; adopt</a:t>
            </a:r>
            <a:endParaRPr lang="en-US"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Personal tax-deductible (concessional) super contributions</a:t>
            </a:r>
          </a:p>
          <a:p>
            <a:pPr marL="0" indent="0" algn="l">
              <a:buNone/>
            </a:pPr>
            <a:endParaRPr lang="en-US" sz="1000" b="0" i="0" dirty="0">
              <a:solidFill>
                <a:srgbClr val="666666"/>
              </a:solidFill>
              <a:effectLst/>
              <a:latin typeface="Corbel" panose="020B0503020204020204" pitchFamily="34" charset="0"/>
            </a:endParaRPr>
          </a:p>
          <a:p>
            <a:pPr marL="0" indent="0">
              <a:buNone/>
            </a:pPr>
            <a:r>
              <a:rPr lang="en-US" sz="2000" b="1" dirty="0">
                <a:latin typeface="Corbel" panose="020B0503020204020204" pitchFamily="34" charset="0"/>
              </a:rPr>
              <a:t>Example</a:t>
            </a:r>
          </a:p>
          <a:p>
            <a:pPr lvl="1"/>
            <a:r>
              <a:rPr lang="en-US" sz="2000" dirty="0">
                <a:latin typeface="Corbel" panose="020B0503020204020204" pitchFamily="34" charset="0"/>
              </a:rPr>
              <a:t>In the FY2022, Charlie is self-employed and earns $50,000</a:t>
            </a:r>
          </a:p>
          <a:p>
            <a:pPr lvl="1"/>
            <a:r>
              <a:rPr lang="en-US" sz="2000" dirty="0">
                <a:latin typeface="Corbel" panose="020B0503020204020204" pitchFamily="34" charset="0"/>
              </a:rPr>
              <a:t>Charlie contributes $5,000 to his super fund.  </a:t>
            </a:r>
          </a:p>
          <a:p>
            <a:pPr lvl="1"/>
            <a:r>
              <a:rPr lang="en-US" sz="2000" dirty="0">
                <a:latin typeface="Corbel" panose="020B0503020204020204" pitchFamily="34" charset="0"/>
              </a:rPr>
              <a:t>If he lodges a notice of intent to deduct and his super fund acknowledges that notice:</a:t>
            </a:r>
          </a:p>
          <a:p>
            <a:pPr marL="457200" lvl="1" indent="0">
              <a:buNone/>
            </a:pPr>
            <a:endParaRPr lang="en-US" sz="2000" dirty="0">
              <a:latin typeface="Corbel" panose="020B0503020204020204" pitchFamily="34" charset="0"/>
            </a:endParaRPr>
          </a:p>
          <a:p>
            <a:pPr lvl="2"/>
            <a:r>
              <a:rPr lang="en-US" dirty="0">
                <a:latin typeface="Corbel" panose="020B0503020204020204" pitchFamily="34" charset="0"/>
              </a:rPr>
              <a:t>He can claim a personal tax deduction of $5,000</a:t>
            </a:r>
          </a:p>
          <a:p>
            <a:pPr lvl="2"/>
            <a:r>
              <a:rPr lang="en-US" dirty="0">
                <a:latin typeface="Corbel" panose="020B0503020204020204" pitchFamily="34" charset="0"/>
              </a:rPr>
              <a:t>His taxable income is $45,000 (assuming no other deductions)</a:t>
            </a:r>
          </a:p>
          <a:p>
            <a:pPr lvl="2"/>
            <a:r>
              <a:rPr lang="en-US" dirty="0">
                <a:latin typeface="Corbel" panose="020B0503020204020204" pitchFamily="34" charset="0"/>
              </a:rPr>
              <a:t>Charlie will pay tax on $45,000, not $50,000.</a:t>
            </a:r>
          </a:p>
          <a:p>
            <a:pPr marL="0" indent="0" algn="l">
              <a:buNone/>
            </a:pPr>
            <a:endParaRPr lang="en-US" sz="1800" b="0" i="0" dirty="0">
              <a:solidFill>
                <a:srgbClr val="666666"/>
              </a:solidFill>
              <a:effectLst/>
              <a:latin typeface="Corbel" panose="020B0503020204020204" pitchFamily="34" charset="0"/>
            </a:endParaRPr>
          </a:p>
        </p:txBody>
      </p:sp>
      <p:pic>
        <p:nvPicPr>
          <p:cNvPr id="2" name="Picture 1">
            <a:extLst>
              <a:ext uri="{FF2B5EF4-FFF2-40B4-BE49-F238E27FC236}">
                <a16:creationId xmlns:a16="http://schemas.microsoft.com/office/drawing/2014/main" id="{6A5A7CE3-8D41-9B43-15F0-73FF435EA148}"/>
              </a:ext>
            </a:extLst>
          </p:cNvPr>
          <p:cNvPicPr>
            <a:picLocks noChangeAspect="1"/>
          </p:cNvPicPr>
          <p:nvPr/>
        </p:nvPicPr>
        <p:blipFill>
          <a:blip r:embed="rId3"/>
          <a:stretch>
            <a:fillRect/>
          </a:stretch>
        </p:blipFill>
        <p:spPr>
          <a:xfrm>
            <a:off x="838200" y="232224"/>
            <a:ext cx="1103472" cy="1085182"/>
          </a:xfrm>
          <a:prstGeom prst="rect">
            <a:avLst/>
          </a:prstGeom>
        </p:spPr>
      </p:pic>
    </p:spTree>
    <p:extLst>
      <p:ext uri="{BB962C8B-B14F-4D97-AF65-F5344CB8AC3E}">
        <p14:creationId xmlns:p14="http://schemas.microsoft.com/office/powerpoint/2010/main" val="4102316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937201"/>
            <a:ext cx="10843262" cy="4434583"/>
          </a:xfrm>
        </p:spPr>
        <p:txBody>
          <a:bodyPr>
            <a:normAutofit fontScale="55000" lnSpcReduction="20000"/>
          </a:bodyPr>
          <a:lstStyle/>
          <a:p>
            <a:pPr>
              <a:buFont typeface="Wingdings" panose="05000000000000000000" pitchFamily="2" charset="2"/>
              <a:buChar char="q"/>
            </a:pPr>
            <a:r>
              <a:rPr lang="en-US" sz="4700" b="1" dirty="0">
                <a:solidFill>
                  <a:srgbClr val="A79552"/>
                </a:solidFill>
                <a:latin typeface="Corbel" panose="020B0503020204020204" pitchFamily="34" charset="0"/>
              </a:rPr>
              <a:t>Superannuation Strategies to consider &amp; adopt</a:t>
            </a:r>
            <a:endParaRPr lang="en-US" sz="4700" dirty="0">
              <a:latin typeface="Corbel" panose="020B0503020204020204" pitchFamily="34" charset="0"/>
            </a:endParaRPr>
          </a:p>
          <a:p>
            <a:pPr marL="0" indent="0">
              <a:lnSpc>
                <a:spcPct val="150000"/>
              </a:lnSpc>
              <a:buNone/>
            </a:pPr>
            <a:r>
              <a:rPr lang="en-US" sz="3800" b="1" dirty="0">
                <a:latin typeface="Corbel" panose="020B0503020204020204" pitchFamily="34" charset="0"/>
              </a:rPr>
              <a:t>Personal </a:t>
            </a:r>
            <a:r>
              <a:rPr kumimoji="0" lang="en-AU" sz="3800" b="1" i="0" strike="noStrike" kern="1200" cap="none" spc="0" normalizeH="0" baseline="0" noProof="0" dirty="0">
                <a:ln>
                  <a:noFill/>
                </a:ln>
                <a:solidFill>
                  <a:prstClr val="black"/>
                </a:solidFill>
                <a:effectLst/>
                <a:uLnTx/>
                <a:uFillTx/>
                <a:latin typeface="Corbel" panose="020B0503020204020204" pitchFamily="34" charset="0"/>
                <a:ea typeface="+mn-ea"/>
                <a:cs typeface="+mn-cs"/>
              </a:rPr>
              <a:t>non-deductible (non-concessional) super contributions</a:t>
            </a:r>
          </a:p>
          <a:p>
            <a:pPr marL="457200" lvl="1" indent="0">
              <a:buNone/>
            </a:pPr>
            <a:r>
              <a:rPr lang="en-US" sz="3200" dirty="0">
                <a:latin typeface="Corbel" panose="020B0503020204020204" pitchFamily="34" charset="0"/>
              </a:rPr>
              <a:t>Non-concessional contributions are:</a:t>
            </a:r>
          </a:p>
          <a:p>
            <a:pPr marL="457200" lvl="1" indent="0">
              <a:buNone/>
            </a:pPr>
            <a:endParaRPr lang="en-US" sz="2900" dirty="0">
              <a:latin typeface="Corbel" panose="020B0503020204020204" pitchFamily="34" charset="0"/>
            </a:endParaRPr>
          </a:p>
          <a:p>
            <a:pPr lvl="2"/>
            <a:r>
              <a:rPr lang="en-US" sz="3200" dirty="0">
                <a:latin typeface="Corbel" panose="020B0503020204020204" pitchFamily="34" charset="0"/>
              </a:rPr>
              <a:t>From your after-tax income</a:t>
            </a:r>
          </a:p>
          <a:p>
            <a:pPr lvl="2"/>
            <a:r>
              <a:rPr lang="en-US" sz="3200" dirty="0">
                <a:latin typeface="Corbel" panose="020B0503020204020204" pitchFamily="34" charset="0"/>
              </a:rPr>
              <a:t>Not taxed in your super fund</a:t>
            </a:r>
          </a:p>
          <a:p>
            <a:pPr marL="0" indent="0" algn="l">
              <a:buNone/>
            </a:pPr>
            <a:endParaRPr lang="en-US" sz="3200" b="0" i="0" dirty="0">
              <a:solidFill>
                <a:srgbClr val="666666"/>
              </a:solidFill>
              <a:effectLst/>
              <a:latin typeface="Corbel" panose="020B0503020204020204" pitchFamily="34" charset="0"/>
            </a:endParaRPr>
          </a:p>
          <a:p>
            <a:pPr lvl="1"/>
            <a:r>
              <a:rPr lang="en-US" sz="3600" dirty="0">
                <a:latin typeface="Corbel" panose="020B0503020204020204" pitchFamily="34" charset="0"/>
              </a:rPr>
              <a:t>From 1 July 2017 to 30 June 2021, the non-concessional contributions cap was $100,000</a:t>
            </a:r>
          </a:p>
          <a:p>
            <a:pPr marL="0" indent="0" algn="l">
              <a:buNone/>
            </a:pPr>
            <a:endParaRPr lang="en-US" sz="3200" b="0" i="0" dirty="0">
              <a:solidFill>
                <a:srgbClr val="666666"/>
              </a:solidFill>
              <a:effectLst/>
              <a:latin typeface="Corbel" panose="020B0503020204020204" pitchFamily="34" charset="0"/>
            </a:endParaRPr>
          </a:p>
          <a:p>
            <a:pPr lvl="1">
              <a:lnSpc>
                <a:spcPct val="170000"/>
              </a:lnSpc>
            </a:pPr>
            <a:r>
              <a:rPr lang="en-US" sz="3600" dirty="0">
                <a:latin typeface="Corbel" panose="020B0503020204020204" pitchFamily="34" charset="0"/>
              </a:rPr>
              <a:t>From 1 July 2021, the non-concessional contributions cap increased to $110,000 as a result of indexation in line with average ordinary time earnings (AWOTE)</a:t>
            </a:r>
          </a:p>
          <a:p>
            <a:pPr>
              <a:buFont typeface="Wingdings" panose="05000000000000000000" pitchFamily="2" charset="2"/>
              <a:buChar char="q"/>
            </a:pPr>
            <a:endParaRPr lang="en-US" sz="2600" dirty="0">
              <a:latin typeface="Corbel" panose="020B0503020204020204" pitchFamily="34" charset="0"/>
            </a:endParaRPr>
          </a:p>
          <a:p>
            <a:pPr>
              <a:buFont typeface="Wingdings" panose="05000000000000000000" pitchFamily="2" charset="2"/>
              <a:buChar char="q"/>
            </a:pPr>
            <a:r>
              <a:rPr lang="en-US" sz="2600" b="1" dirty="0">
                <a:solidFill>
                  <a:srgbClr val="A79552"/>
                </a:solidFill>
                <a:latin typeface="Corbel" panose="020B0503020204020204" pitchFamily="34" charset="0"/>
              </a:rPr>
              <a:t> </a:t>
            </a:r>
            <a:r>
              <a:rPr lang="en-US" sz="3600" b="1" dirty="0">
                <a:solidFill>
                  <a:srgbClr val="A79552"/>
                </a:solidFill>
                <a:latin typeface="Corbel" panose="020B0503020204020204" pitchFamily="34" charset="0"/>
              </a:rPr>
              <a:t>Beware - if you contribute more than the various caps, you may have to pay extra taxes!</a:t>
            </a:r>
          </a:p>
          <a:p>
            <a:pPr marL="0" indent="0" algn="l">
              <a:buNone/>
            </a:pPr>
            <a:endParaRPr lang="en-US" sz="1800" b="0" i="0" dirty="0">
              <a:solidFill>
                <a:srgbClr val="666666"/>
              </a:solidFill>
              <a:effectLst/>
              <a:latin typeface="Corbel" panose="020B0503020204020204" pitchFamily="34" charset="0"/>
            </a:endParaRPr>
          </a:p>
          <a:p>
            <a:pPr marL="0" indent="0">
              <a:buNone/>
            </a:pPr>
            <a:endParaRPr lang="en-US" dirty="0">
              <a:latin typeface="Corbel" panose="020B0503020204020204" pitchFamily="34" charset="0"/>
            </a:endParaRPr>
          </a:p>
          <a:p>
            <a:pPr marL="0" indent="0" algn="l">
              <a:buNone/>
            </a:pPr>
            <a:endParaRPr lang="en-US" sz="1800" b="0" i="0" dirty="0">
              <a:solidFill>
                <a:srgbClr val="666666"/>
              </a:solidFill>
              <a:effectLst/>
              <a:latin typeface="Corbel" panose="020B0503020204020204" pitchFamily="34" charset="0"/>
            </a:endParaRPr>
          </a:p>
          <a:p>
            <a:pPr marL="0" indent="0" algn="l">
              <a:buNone/>
            </a:pPr>
            <a:endParaRPr lang="en-US" sz="1800" b="0" i="0" dirty="0">
              <a:solidFill>
                <a:srgbClr val="666666"/>
              </a:solidFill>
              <a:effectLst/>
              <a:latin typeface="Corbel" panose="020B0503020204020204" pitchFamily="34" charset="0"/>
            </a:endParaRPr>
          </a:p>
        </p:txBody>
      </p:sp>
      <p:pic>
        <p:nvPicPr>
          <p:cNvPr id="2" name="Picture 1">
            <a:extLst>
              <a:ext uri="{FF2B5EF4-FFF2-40B4-BE49-F238E27FC236}">
                <a16:creationId xmlns:a16="http://schemas.microsoft.com/office/drawing/2014/main" id="{7526B1C9-3DC2-4D8A-90F2-DB348C780B51}"/>
              </a:ext>
            </a:extLst>
          </p:cNvPr>
          <p:cNvPicPr>
            <a:picLocks noChangeAspect="1"/>
          </p:cNvPicPr>
          <p:nvPr/>
        </p:nvPicPr>
        <p:blipFill>
          <a:blip r:embed="rId3"/>
          <a:stretch>
            <a:fillRect/>
          </a:stretch>
        </p:blipFill>
        <p:spPr>
          <a:xfrm>
            <a:off x="838200" y="232223"/>
            <a:ext cx="1103472" cy="1085182"/>
          </a:xfrm>
          <a:prstGeom prst="rect">
            <a:avLst/>
          </a:prstGeom>
        </p:spPr>
      </p:pic>
    </p:spTree>
    <p:extLst>
      <p:ext uri="{BB962C8B-B14F-4D97-AF65-F5344CB8AC3E}">
        <p14:creationId xmlns:p14="http://schemas.microsoft.com/office/powerpoint/2010/main" val="3132322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2"/>
            <a:ext cx="10843262" cy="4434583"/>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 Strategies to consider &amp; adopt</a:t>
            </a:r>
            <a:endParaRPr lang="en-US" sz="2600" dirty="0">
              <a:latin typeface="Corbel" panose="020B0503020204020204" pitchFamily="34" charset="0"/>
            </a:endParaRPr>
          </a:p>
          <a:p>
            <a:pPr marL="0" indent="0">
              <a:lnSpc>
                <a:spcPct val="150000"/>
              </a:lnSpc>
              <a:buNone/>
            </a:pPr>
            <a:r>
              <a:rPr lang="en-US" sz="2400" b="1" dirty="0">
                <a:latin typeface="Corbel" panose="020B0503020204020204" pitchFamily="34" charset="0"/>
              </a:rPr>
              <a:t>Carry Forward Rule – Concessional Contributions </a:t>
            </a:r>
            <a:endParaRPr kumimoji="0" lang="en-AU" sz="2400" b="1" i="0"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lvl="1">
              <a:lnSpc>
                <a:spcPct val="150000"/>
              </a:lnSpc>
            </a:pPr>
            <a:r>
              <a:rPr lang="en-US" sz="2200" b="0" i="0" dirty="0">
                <a:solidFill>
                  <a:srgbClr val="231F20"/>
                </a:solidFill>
                <a:effectLst/>
                <a:latin typeface="Corbel" panose="020B0503020204020204" pitchFamily="34" charset="0"/>
              </a:rPr>
              <a:t>Applies from the FY2020</a:t>
            </a:r>
          </a:p>
          <a:p>
            <a:pPr lvl="1">
              <a:lnSpc>
                <a:spcPct val="150000"/>
              </a:lnSpc>
            </a:pPr>
            <a:r>
              <a:rPr lang="en-US" sz="2200" b="0" i="0" dirty="0">
                <a:solidFill>
                  <a:srgbClr val="231F20"/>
                </a:solidFill>
                <a:effectLst/>
                <a:latin typeface="Corbel" panose="020B0503020204020204" pitchFamily="34" charset="0"/>
              </a:rPr>
              <a:t>Allows extra concessional contributions to be made above the general concessional caps, without paying extra tax</a:t>
            </a:r>
          </a:p>
          <a:p>
            <a:pPr lvl="1">
              <a:lnSpc>
                <a:spcPct val="150000"/>
              </a:lnSpc>
            </a:pPr>
            <a:r>
              <a:rPr lang="en-US" sz="2200" dirty="0">
                <a:solidFill>
                  <a:srgbClr val="231F20"/>
                </a:solidFill>
                <a:latin typeface="Corbel" panose="020B0503020204020204" pitchFamily="34" charset="0"/>
              </a:rPr>
              <a:t>Conditions – member has a superannuation balance less than $500,000</a:t>
            </a:r>
          </a:p>
          <a:p>
            <a:pPr lvl="1">
              <a:lnSpc>
                <a:spcPct val="150000"/>
              </a:lnSpc>
            </a:pPr>
            <a:r>
              <a:rPr lang="en-US" sz="2200" dirty="0">
                <a:solidFill>
                  <a:srgbClr val="231F20"/>
                </a:solidFill>
                <a:latin typeface="Corbel" panose="020B0503020204020204" pitchFamily="34" charset="0"/>
              </a:rPr>
              <a:t>Availability – can access for up to 5 years</a:t>
            </a:r>
          </a:p>
          <a:p>
            <a:pPr lvl="1">
              <a:lnSpc>
                <a:spcPct val="150000"/>
              </a:lnSpc>
            </a:pPr>
            <a:r>
              <a:rPr lang="en-US" sz="2200" b="0" i="0" dirty="0">
                <a:solidFill>
                  <a:srgbClr val="231F20"/>
                </a:solidFill>
                <a:effectLst/>
                <a:latin typeface="Corbel" panose="020B0503020204020204" pitchFamily="34" charset="0"/>
              </a:rPr>
              <a:t>Reminder – concessional cap is currently $27,500</a:t>
            </a:r>
          </a:p>
        </p:txBody>
      </p:sp>
      <p:pic>
        <p:nvPicPr>
          <p:cNvPr id="2" name="Picture 1">
            <a:extLst>
              <a:ext uri="{FF2B5EF4-FFF2-40B4-BE49-F238E27FC236}">
                <a16:creationId xmlns:a16="http://schemas.microsoft.com/office/drawing/2014/main" id="{6948CF0D-5B27-1F70-122B-1558605E3A75}"/>
              </a:ext>
            </a:extLst>
          </p:cNvPr>
          <p:cNvPicPr>
            <a:picLocks noChangeAspect="1"/>
          </p:cNvPicPr>
          <p:nvPr/>
        </p:nvPicPr>
        <p:blipFill>
          <a:blip r:embed="rId3"/>
          <a:stretch>
            <a:fillRect/>
          </a:stretch>
        </p:blipFill>
        <p:spPr>
          <a:xfrm>
            <a:off x="838200" y="232224"/>
            <a:ext cx="1103472" cy="1085182"/>
          </a:xfrm>
          <a:prstGeom prst="rect">
            <a:avLst/>
          </a:prstGeom>
        </p:spPr>
      </p:pic>
    </p:spTree>
    <p:extLst>
      <p:ext uri="{BB962C8B-B14F-4D97-AF65-F5344CB8AC3E}">
        <p14:creationId xmlns:p14="http://schemas.microsoft.com/office/powerpoint/2010/main" val="2575703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872343"/>
            <a:ext cx="10843262" cy="4598086"/>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 Strategies to consider &amp; adopt</a:t>
            </a:r>
            <a:endParaRPr lang="en-US" sz="2400" dirty="0">
              <a:latin typeface="Corbel" panose="020B0503020204020204" pitchFamily="34" charset="0"/>
            </a:endParaRPr>
          </a:p>
          <a:p>
            <a:pPr marL="0" indent="0">
              <a:lnSpc>
                <a:spcPct val="150000"/>
              </a:lnSpc>
              <a:buNone/>
            </a:pPr>
            <a:r>
              <a:rPr lang="en-US" sz="2200" b="1" dirty="0">
                <a:latin typeface="Corbel" panose="020B0503020204020204" pitchFamily="34" charset="0"/>
              </a:rPr>
              <a:t>Carry Forward Rule – Concessional Contributions</a:t>
            </a:r>
          </a:p>
          <a:p>
            <a:pPr marL="0" indent="0">
              <a:lnSpc>
                <a:spcPct val="150000"/>
              </a:lnSpc>
              <a:buNone/>
            </a:pPr>
            <a:endParaRPr kumimoji="0" lang="en-AU" sz="2400" b="0" i="0" u="sng"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graphicFrame>
        <p:nvGraphicFramePr>
          <p:cNvPr id="2" name="Table 2">
            <a:extLst>
              <a:ext uri="{FF2B5EF4-FFF2-40B4-BE49-F238E27FC236}">
                <a16:creationId xmlns:a16="http://schemas.microsoft.com/office/drawing/2014/main" id="{0E850C91-641E-4547-AF08-2E9A187FBD7E}"/>
              </a:ext>
            </a:extLst>
          </p:cNvPr>
          <p:cNvGraphicFramePr>
            <a:graphicFrameLocks noGrp="1"/>
          </p:cNvGraphicFramePr>
          <p:nvPr>
            <p:extLst>
              <p:ext uri="{D42A27DB-BD31-4B8C-83A1-F6EECF244321}">
                <p14:modId xmlns:p14="http://schemas.microsoft.com/office/powerpoint/2010/main" val="2156223538"/>
              </p:ext>
            </p:extLst>
          </p:nvPr>
        </p:nvGraphicFramePr>
        <p:xfrm>
          <a:off x="657226" y="3099258"/>
          <a:ext cx="11024235" cy="3474720"/>
        </p:xfrm>
        <a:graphic>
          <a:graphicData uri="http://schemas.openxmlformats.org/drawingml/2006/table">
            <a:tbl>
              <a:tblPr firstRow="1" bandRow="1">
                <a:tableStyleId>{073A0DAA-6AF3-43AB-8588-CEC1D06C72B9}</a:tableStyleId>
              </a:tblPr>
              <a:tblGrid>
                <a:gridCol w="1598523">
                  <a:extLst>
                    <a:ext uri="{9D8B030D-6E8A-4147-A177-3AD203B41FA5}">
                      <a16:colId xmlns:a16="http://schemas.microsoft.com/office/drawing/2014/main" val="978466115"/>
                    </a:ext>
                  </a:extLst>
                </a:gridCol>
                <a:gridCol w="2162432">
                  <a:extLst>
                    <a:ext uri="{9D8B030D-6E8A-4147-A177-3AD203B41FA5}">
                      <a16:colId xmlns:a16="http://schemas.microsoft.com/office/drawing/2014/main" val="3471142810"/>
                    </a:ext>
                  </a:extLst>
                </a:gridCol>
                <a:gridCol w="1927654">
                  <a:extLst>
                    <a:ext uri="{9D8B030D-6E8A-4147-A177-3AD203B41FA5}">
                      <a16:colId xmlns:a16="http://schemas.microsoft.com/office/drawing/2014/main" val="3803577871"/>
                    </a:ext>
                  </a:extLst>
                </a:gridCol>
                <a:gridCol w="1729946">
                  <a:extLst>
                    <a:ext uri="{9D8B030D-6E8A-4147-A177-3AD203B41FA5}">
                      <a16:colId xmlns:a16="http://schemas.microsoft.com/office/drawing/2014/main" val="891663992"/>
                    </a:ext>
                  </a:extLst>
                </a:gridCol>
                <a:gridCol w="3605680">
                  <a:extLst>
                    <a:ext uri="{9D8B030D-6E8A-4147-A177-3AD203B41FA5}">
                      <a16:colId xmlns:a16="http://schemas.microsoft.com/office/drawing/2014/main" val="1639333118"/>
                    </a:ext>
                  </a:extLst>
                </a:gridCol>
              </a:tblGrid>
              <a:tr h="800683">
                <a:tc>
                  <a:txBody>
                    <a:bodyPr/>
                    <a:lstStyle/>
                    <a:p>
                      <a:pPr algn="ctr"/>
                      <a:r>
                        <a:rPr lang="en-US" sz="1600" dirty="0">
                          <a:latin typeface="Corbel" panose="020B0503020204020204" pitchFamily="34" charset="0"/>
                        </a:rPr>
                        <a:t>Financial Year</a:t>
                      </a:r>
                      <a:endParaRPr lang="en-AU" sz="1600" dirty="0">
                        <a:latin typeface="Corbel" panose="020B0503020204020204" pitchFamily="34" charset="0"/>
                      </a:endParaRPr>
                    </a:p>
                  </a:txBody>
                  <a:tcPr/>
                </a:tc>
                <a:tc>
                  <a:txBody>
                    <a:bodyPr/>
                    <a:lstStyle/>
                    <a:p>
                      <a:pPr algn="ctr"/>
                      <a:r>
                        <a:rPr lang="en-US" sz="1600" dirty="0">
                          <a:latin typeface="Corbel" panose="020B0503020204020204" pitchFamily="34" charset="0"/>
                        </a:rPr>
                        <a:t>Concessional contributions made during year</a:t>
                      </a:r>
                      <a:endParaRPr lang="en-AU" sz="1600" dirty="0">
                        <a:latin typeface="Corbel" panose="020B0503020204020204" pitchFamily="34" charset="0"/>
                      </a:endParaRPr>
                    </a:p>
                  </a:txBody>
                  <a:tcPr/>
                </a:tc>
                <a:tc>
                  <a:txBody>
                    <a:bodyPr/>
                    <a:lstStyle/>
                    <a:p>
                      <a:pPr algn="ctr"/>
                      <a:r>
                        <a:rPr lang="en-US" sz="1600" dirty="0">
                          <a:latin typeface="Corbel" panose="020B0503020204020204" pitchFamily="34" charset="0"/>
                        </a:rPr>
                        <a:t>Concessional contributions cap</a:t>
                      </a:r>
                      <a:endParaRPr lang="en-AU" sz="1600" dirty="0">
                        <a:latin typeface="Corbel" panose="020B0503020204020204" pitchFamily="34" charset="0"/>
                      </a:endParaRPr>
                    </a:p>
                  </a:txBody>
                  <a:tcPr/>
                </a:tc>
                <a:tc>
                  <a:txBody>
                    <a:bodyPr/>
                    <a:lstStyle/>
                    <a:p>
                      <a:pPr algn="ctr"/>
                      <a:r>
                        <a:rPr lang="en-US" sz="1600" dirty="0">
                          <a:latin typeface="Corbel" panose="020B0503020204020204" pitchFamily="34" charset="0"/>
                        </a:rPr>
                        <a:t>Unused concessional cap</a:t>
                      </a:r>
                      <a:endParaRPr lang="en-AU" sz="1600" dirty="0">
                        <a:latin typeface="Corbel" panose="020B0503020204020204" pitchFamily="34" charset="0"/>
                      </a:endParaRPr>
                    </a:p>
                  </a:txBody>
                  <a:tcPr/>
                </a:tc>
                <a:tc>
                  <a:txBody>
                    <a:bodyPr/>
                    <a:lstStyle/>
                    <a:p>
                      <a:pPr algn="ctr"/>
                      <a:r>
                        <a:rPr lang="en-US" sz="1600" b="1" dirty="0">
                          <a:solidFill>
                            <a:srgbClr val="A79552"/>
                          </a:solidFill>
                          <a:latin typeface="Corbel" panose="020B0503020204020204" pitchFamily="34" charset="0"/>
                        </a:rPr>
                        <a:t>Cumulative unused cap available to carry forward next year</a:t>
                      </a:r>
                      <a:endParaRPr lang="en-AU" sz="1600" b="1" dirty="0">
                        <a:solidFill>
                          <a:srgbClr val="A79552"/>
                        </a:solidFill>
                        <a:latin typeface="Corbel" panose="020B0503020204020204" pitchFamily="34" charset="0"/>
                      </a:endParaRPr>
                    </a:p>
                  </a:txBody>
                  <a:tcPr/>
                </a:tc>
                <a:extLst>
                  <a:ext uri="{0D108BD9-81ED-4DB2-BD59-A6C34878D82A}">
                    <a16:rowId xmlns:a16="http://schemas.microsoft.com/office/drawing/2014/main" val="969683334"/>
                  </a:ext>
                </a:extLst>
              </a:tr>
              <a:tr h="326204">
                <a:tc>
                  <a:txBody>
                    <a:bodyPr/>
                    <a:lstStyle/>
                    <a:p>
                      <a:pPr algn="ctr"/>
                      <a:r>
                        <a:rPr lang="en-US" sz="1600" dirty="0">
                          <a:latin typeface="Corbel" panose="020B0503020204020204" pitchFamily="34" charset="0"/>
                        </a:rPr>
                        <a:t>2018-19</a:t>
                      </a:r>
                      <a:endParaRPr lang="en-AU" sz="1600" dirty="0">
                        <a:latin typeface="Corbel" panose="020B0503020204020204" pitchFamily="34" charset="0"/>
                      </a:endParaRPr>
                    </a:p>
                  </a:txBody>
                  <a:tcPr/>
                </a:tc>
                <a:tc>
                  <a:txBody>
                    <a:bodyPr/>
                    <a:lstStyle/>
                    <a:p>
                      <a:pPr algn="ctr"/>
                      <a:r>
                        <a:rPr lang="en-US" sz="1600">
                          <a:latin typeface="Corbel" panose="020B0503020204020204" pitchFamily="34" charset="0"/>
                        </a:rPr>
                        <a:t>$20,000</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$25,000</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$5,000</a:t>
                      </a:r>
                      <a:endParaRPr lang="en-AU" sz="1600">
                        <a:latin typeface="Corbel" panose="020B0503020204020204" pitchFamily="34" charset="0"/>
                      </a:endParaRPr>
                    </a:p>
                  </a:txBody>
                  <a:tcPr/>
                </a:tc>
                <a:tc>
                  <a:txBody>
                    <a:bodyPr/>
                    <a:lstStyle/>
                    <a:p>
                      <a:pPr algn="ctr"/>
                      <a:r>
                        <a:rPr lang="en-US" sz="1600" b="1" dirty="0">
                          <a:solidFill>
                            <a:srgbClr val="A79552"/>
                          </a:solidFill>
                          <a:latin typeface="Corbel" panose="020B0503020204020204" pitchFamily="34" charset="0"/>
                        </a:rPr>
                        <a:t>$5,000</a:t>
                      </a:r>
                      <a:endParaRPr lang="en-AU" sz="1600" b="1" dirty="0">
                        <a:solidFill>
                          <a:srgbClr val="A79552"/>
                        </a:solidFill>
                        <a:latin typeface="Corbel" panose="020B0503020204020204" pitchFamily="34" charset="0"/>
                      </a:endParaRPr>
                    </a:p>
                  </a:txBody>
                  <a:tcPr/>
                </a:tc>
                <a:extLst>
                  <a:ext uri="{0D108BD9-81ED-4DB2-BD59-A6C34878D82A}">
                    <a16:rowId xmlns:a16="http://schemas.microsoft.com/office/drawing/2014/main" val="2451788040"/>
                  </a:ext>
                </a:extLst>
              </a:tr>
              <a:tr h="563444">
                <a:tc>
                  <a:txBody>
                    <a:bodyPr/>
                    <a:lstStyle/>
                    <a:p>
                      <a:pPr algn="ctr"/>
                      <a:r>
                        <a:rPr lang="en-US" sz="1600" dirty="0">
                          <a:latin typeface="Corbel" panose="020B0503020204020204" pitchFamily="34" charset="0"/>
                        </a:rPr>
                        <a:t>2019-20</a:t>
                      </a:r>
                      <a:endParaRPr lang="en-AU" sz="1600" dirty="0">
                        <a:latin typeface="Corbel" panose="020B0503020204020204" pitchFamily="34" charset="0"/>
                      </a:endParaRPr>
                    </a:p>
                  </a:txBody>
                  <a:tcPr/>
                </a:tc>
                <a:tc>
                  <a:txBody>
                    <a:bodyPr/>
                    <a:lstStyle/>
                    <a:p>
                      <a:pPr algn="ctr"/>
                      <a:r>
                        <a:rPr lang="en-US" sz="1600" dirty="0">
                          <a:latin typeface="Corbel" panose="020B0503020204020204" pitchFamily="34" charset="0"/>
                        </a:rPr>
                        <a:t>$15,000</a:t>
                      </a:r>
                      <a:endParaRPr lang="en-AU" sz="1600" dirty="0">
                        <a:latin typeface="Corbel" panose="020B0503020204020204" pitchFamily="34" charset="0"/>
                      </a:endParaRPr>
                    </a:p>
                  </a:txBody>
                  <a:tcPr/>
                </a:tc>
                <a:tc>
                  <a:txBody>
                    <a:bodyPr/>
                    <a:lstStyle/>
                    <a:p>
                      <a:pPr algn="ctr"/>
                      <a:r>
                        <a:rPr lang="en-US" sz="1600" dirty="0">
                          <a:latin typeface="Corbel" panose="020B0503020204020204" pitchFamily="34" charset="0"/>
                        </a:rPr>
                        <a:t>$25,000</a:t>
                      </a:r>
                      <a:endParaRPr lang="en-AU" sz="1600" dirty="0">
                        <a:latin typeface="Corbel" panose="020B0503020204020204" pitchFamily="34" charset="0"/>
                      </a:endParaRPr>
                    </a:p>
                  </a:txBody>
                  <a:tcPr/>
                </a:tc>
                <a:tc>
                  <a:txBody>
                    <a:bodyPr/>
                    <a:lstStyle/>
                    <a:p>
                      <a:pPr algn="ctr"/>
                      <a:r>
                        <a:rPr lang="en-US" sz="1600">
                          <a:latin typeface="Corbel" panose="020B0503020204020204" pitchFamily="34" charset="0"/>
                        </a:rPr>
                        <a:t>$10,000</a:t>
                      </a:r>
                      <a:endParaRPr lang="en-AU" sz="1600">
                        <a:latin typeface="Corbel" panose="020B0503020204020204" pitchFamily="34" charset="0"/>
                      </a:endParaRPr>
                    </a:p>
                  </a:txBody>
                  <a:tcPr/>
                </a:tc>
                <a:tc>
                  <a:txBody>
                    <a:bodyPr/>
                    <a:lstStyle/>
                    <a:p>
                      <a:pPr algn="ctr"/>
                      <a:r>
                        <a:rPr lang="en-US" sz="1600" b="1" dirty="0">
                          <a:solidFill>
                            <a:srgbClr val="A79552"/>
                          </a:solidFill>
                          <a:latin typeface="Corbel" panose="020B0503020204020204" pitchFamily="34" charset="0"/>
                        </a:rPr>
                        <a:t>$15,000 </a:t>
                      </a:r>
                    </a:p>
                    <a:p>
                      <a:pPr algn="ctr"/>
                      <a:r>
                        <a:rPr lang="en-US" sz="1600" b="1" dirty="0">
                          <a:solidFill>
                            <a:srgbClr val="A79552"/>
                          </a:solidFill>
                          <a:latin typeface="Corbel" panose="020B0503020204020204" pitchFamily="34" charset="0"/>
                        </a:rPr>
                        <a:t>($5,000+$10,000)</a:t>
                      </a:r>
                      <a:endParaRPr lang="en-AU" sz="1600" b="1" dirty="0">
                        <a:solidFill>
                          <a:srgbClr val="A79552"/>
                        </a:solidFill>
                        <a:latin typeface="Corbel" panose="020B0503020204020204" pitchFamily="34" charset="0"/>
                      </a:endParaRPr>
                    </a:p>
                  </a:txBody>
                  <a:tcPr/>
                </a:tc>
                <a:extLst>
                  <a:ext uri="{0D108BD9-81ED-4DB2-BD59-A6C34878D82A}">
                    <a16:rowId xmlns:a16="http://schemas.microsoft.com/office/drawing/2014/main" val="3312840460"/>
                  </a:ext>
                </a:extLst>
              </a:tr>
              <a:tr h="563444">
                <a:tc>
                  <a:txBody>
                    <a:bodyPr/>
                    <a:lstStyle/>
                    <a:p>
                      <a:pPr algn="ctr"/>
                      <a:r>
                        <a:rPr lang="en-US" sz="1600">
                          <a:latin typeface="Corbel" panose="020B0503020204020204" pitchFamily="34" charset="0"/>
                        </a:rPr>
                        <a:t>2020-21</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$0</a:t>
                      </a:r>
                      <a:endParaRPr lang="en-AU" sz="1600">
                        <a:latin typeface="Corbel" panose="020B0503020204020204" pitchFamily="34" charset="0"/>
                      </a:endParaRPr>
                    </a:p>
                  </a:txBody>
                  <a:tcPr/>
                </a:tc>
                <a:tc>
                  <a:txBody>
                    <a:bodyPr/>
                    <a:lstStyle/>
                    <a:p>
                      <a:pPr algn="ctr"/>
                      <a:r>
                        <a:rPr lang="en-US" sz="1600" dirty="0">
                          <a:latin typeface="Corbel" panose="020B0503020204020204" pitchFamily="34" charset="0"/>
                        </a:rPr>
                        <a:t>$25,000</a:t>
                      </a:r>
                      <a:endParaRPr lang="en-AU" sz="1600" dirty="0">
                        <a:latin typeface="Corbel" panose="020B0503020204020204" pitchFamily="34" charset="0"/>
                      </a:endParaRPr>
                    </a:p>
                  </a:txBody>
                  <a:tcPr/>
                </a:tc>
                <a:tc>
                  <a:txBody>
                    <a:bodyPr/>
                    <a:lstStyle/>
                    <a:p>
                      <a:pPr algn="ctr"/>
                      <a:r>
                        <a:rPr lang="en-US" sz="1600" dirty="0">
                          <a:latin typeface="Corbel" panose="020B0503020204020204" pitchFamily="34" charset="0"/>
                        </a:rPr>
                        <a:t>$25,000</a:t>
                      </a:r>
                      <a:endParaRPr lang="en-AU" sz="1600" dirty="0">
                        <a:latin typeface="Corbel" panose="020B0503020204020204" pitchFamily="34" charset="0"/>
                      </a:endParaRPr>
                    </a:p>
                  </a:txBody>
                  <a:tcPr/>
                </a:tc>
                <a:tc>
                  <a:txBody>
                    <a:bodyPr/>
                    <a:lstStyle/>
                    <a:p>
                      <a:pPr algn="ctr"/>
                      <a:r>
                        <a:rPr lang="en-US" sz="1600" b="1" dirty="0">
                          <a:solidFill>
                            <a:srgbClr val="A79552"/>
                          </a:solidFill>
                          <a:latin typeface="Corbel" panose="020B0503020204020204" pitchFamily="34" charset="0"/>
                        </a:rPr>
                        <a:t>$40,000</a:t>
                      </a:r>
                    </a:p>
                    <a:p>
                      <a:pPr algn="ctr"/>
                      <a:r>
                        <a:rPr lang="en-US" sz="1600" b="1" dirty="0">
                          <a:solidFill>
                            <a:srgbClr val="A79552"/>
                          </a:solidFill>
                          <a:latin typeface="Corbel" panose="020B0503020204020204" pitchFamily="34" charset="0"/>
                        </a:rPr>
                        <a:t>($15,000+$25,000)</a:t>
                      </a:r>
                      <a:endParaRPr lang="en-AU" sz="1600" b="1" dirty="0">
                        <a:solidFill>
                          <a:srgbClr val="A79552"/>
                        </a:solidFill>
                        <a:latin typeface="Corbel" panose="020B0503020204020204" pitchFamily="34" charset="0"/>
                      </a:endParaRPr>
                    </a:p>
                  </a:txBody>
                  <a:tcPr/>
                </a:tc>
                <a:extLst>
                  <a:ext uri="{0D108BD9-81ED-4DB2-BD59-A6C34878D82A}">
                    <a16:rowId xmlns:a16="http://schemas.microsoft.com/office/drawing/2014/main" val="19048433"/>
                  </a:ext>
                </a:extLst>
              </a:tr>
              <a:tr h="563444">
                <a:tc>
                  <a:txBody>
                    <a:bodyPr/>
                    <a:lstStyle/>
                    <a:p>
                      <a:pPr algn="ctr"/>
                      <a:r>
                        <a:rPr lang="en-US" sz="1600">
                          <a:latin typeface="Corbel" panose="020B0503020204020204" pitchFamily="34" charset="0"/>
                        </a:rPr>
                        <a:t>2021-22</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$10,000</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$27,500</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$17,500</a:t>
                      </a:r>
                      <a:endParaRPr lang="en-AU" sz="1600">
                        <a:latin typeface="Corbel" panose="020B0503020204020204" pitchFamily="34" charset="0"/>
                      </a:endParaRPr>
                    </a:p>
                  </a:txBody>
                  <a:tcPr/>
                </a:tc>
                <a:tc>
                  <a:txBody>
                    <a:bodyPr/>
                    <a:lstStyle/>
                    <a:p>
                      <a:pPr algn="ctr"/>
                      <a:r>
                        <a:rPr lang="en-US" sz="1600" b="1" dirty="0">
                          <a:solidFill>
                            <a:srgbClr val="A79552"/>
                          </a:solidFill>
                          <a:latin typeface="Corbel" panose="020B0503020204020204" pitchFamily="34" charset="0"/>
                        </a:rPr>
                        <a:t>$57,500</a:t>
                      </a:r>
                    </a:p>
                    <a:p>
                      <a:pPr algn="ctr"/>
                      <a:r>
                        <a:rPr lang="en-US" sz="1600" b="1" dirty="0">
                          <a:solidFill>
                            <a:srgbClr val="A79552"/>
                          </a:solidFill>
                          <a:latin typeface="Corbel" panose="020B0503020204020204" pitchFamily="34" charset="0"/>
                        </a:rPr>
                        <a:t>($40,000+$17,500)</a:t>
                      </a:r>
                      <a:endParaRPr lang="en-AU" sz="1600" b="1" dirty="0">
                        <a:solidFill>
                          <a:srgbClr val="A79552"/>
                        </a:solidFill>
                        <a:latin typeface="Corbel" panose="020B0503020204020204" pitchFamily="34" charset="0"/>
                      </a:endParaRPr>
                    </a:p>
                  </a:txBody>
                  <a:tcPr/>
                </a:tc>
                <a:extLst>
                  <a:ext uri="{0D108BD9-81ED-4DB2-BD59-A6C34878D82A}">
                    <a16:rowId xmlns:a16="http://schemas.microsoft.com/office/drawing/2014/main" val="1238088780"/>
                  </a:ext>
                </a:extLst>
              </a:tr>
              <a:tr h="578936">
                <a:tc>
                  <a:txBody>
                    <a:bodyPr/>
                    <a:lstStyle/>
                    <a:p>
                      <a:pPr algn="ctr"/>
                      <a:r>
                        <a:rPr lang="en-US" sz="1600">
                          <a:latin typeface="Corbel" panose="020B0503020204020204" pitchFamily="34" charset="0"/>
                        </a:rPr>
                        <a:t>2022-23</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$15,000</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$27,500</a:t>
                      </a:r>
                      <a:endParaRPr lang="en-AU" sz="1600">
                        <a:latin typeface="Corbel" panose="020B0503020204020204" pitchFamily="34" charset="0"/>
                      </a:endParaRPr>
                    </a:p>
                  </a:txBody>
                  <a:tcPr/>
                </a:tc>
                <a:tc>
                  <a:txBody>
                    <a:bodyPr/>
                    <a:lstStyle/>
                    <a:p>
                      <a:pPr algn="ctr"/>
                      <a:r>
                        <a:rPr lang="en-US" sz="1600">
                          <a:latin typeface="Corbel" panose="020B0503020204020204" pitchFamily="34" charset="0"/>
                        </a:rPr>
                        <a:t>$12,500</a:t>
                      </a:r>
                      <a:endParaRPr lang="en-AU" sz="1600">
                        <a:latin typeface="Corbel" panose="020B0503020204020204" pitchFamily="34" charset="0"/>
                      </a:endParaRPr>
                    </a:p>
                  </a:txBody>
                  <a:tcPr/>
                </a:tc>
                <a:tc>
                  <a:txBody>
                    <a:bodyPr/>
                    <a:lstStyle/>
                    <a:p>
                      <a:pPr algn="ctr"/>
                      <a:r>
                        <a:rPr lang="en-US" sz="1600" b="1" dirty="0">
                          <a:solidFill>
                            <a:srgbClr val="A79552"/>
                          </a:solidFill>
                          <a:latin typeface="Corbel" panose="020B0503020204020204" pitchFamily="34" charset="0"/>
                        </a:rPr>
                        <a:t>$70,000</a:t>
                      </a:r>
                    </a:p>
                    <a:p>
                      <a:pPr algn="ctr"/>
                      <a:r>
                        <a:rPr lang="en-US" sz="1600" b="1" dirty="0">
                          <a:solidFill>
                            <a:srgbClr val="A79552"/>
                          </a:solidFill>
                          <a:latin typeface="Corbel" panose="020B0503020204020204" pitchFamily="34" charset="0"/>
                        </a:rPr>
                        <a:t>($57,500+$12,500)</a:t>
                      </a:r>
                      <a:endParaRPr lang="en-AU" sz="1600" b="1" dirty="0">
                        <a:solidFill>
                          <a:srgbClr val="A79552"/>
                        </a:solidFill>
                        <a:latin typeface="Corbel" panose="020B0503020204020204" pitchFamily="34" charset="0"/>
                      </a:endParaRPr>
                    </a:p>
                  </a:txBody>
                  <a:tcPr/>
                </a:tc>
                <a:extLst>
                  <a:ext uri="{0D108BD9-81ED-4DB2-BD59-A6C34878D82A}">
                    <a16:rowId xmlns:a16="http://schemas.microsoft.com/office/drawing/2014/main" val="1328460129"/>
                  </a:ext>
                </a:extLst>
              </a:tr>
            </a:tbl>
          </a:graphicData>
        </a:graphic>
      </p:graphicFrame>
      <p:pic>
        <p:nvPicPr>
          <p:cNvPr id="3" name="Picture 2">
            <a:extLst>
              <a:ext uri="{FF2B5EF4-FFF2-40B4-BE49-F238E27FC236}">
                <a16:creationId xmlns:a16="http://schemas.microsoft.com/office/drawing/2014/main" id="{ECA0BD6C-1A03-E5A7-ACEF-EB6B2BA5A29E}"/>
              </a:ext>
            </a:extLst>
          </p:cNvPr>
          <p:cNvPicPr>
            <a:picLocks noChangeAspect="1"/>
          </p:cNvPicPr>
          <p:nvPr/>
        </p:nvPicPr>
        <p:blipFill>
          <a:blip r:embed="rId3"/>
          <a:stretch>
            <a:fillRect/>
          </a:stretch>
        </p:blipFill>
        <p:spPr>
          <a:xfrm>
            <a:off x="838200" y="232224"/>
            <a:ext cx="1103472" cy="1085182"/>
          </a:xfrm>
          <a:prstGeom prst="rect">
            <a:avLst/>
          </a:prstGeom>
        </p:spPr>
      </p:pic>
    </p:spTree>
    <p:extLst>
      <p:ext uri="{BB962C8B-B14F-4D97-AF65-F5344CB8AC3E}">
        <p14:creationId xmlns:p14="http://schemas.microsoft.com/office/powerpoint/2010/main" val="2558549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graphicFrame>
        <p:nvGraphicFramePr>
          <p:cNvPr id="2" name="Table 2">
            <a:extLst>
              <a:ext uri="{FF2B5EF4-FFF2-40B4-BE49-F238E27FC236}">
                <a16:creationId xmlns:a16="http://schemas.microsoft.com/office/drawing/2014/main" id="{0E850C91-641E-4547-AF08-2E9A187FBD7E}"/>
              </a:ext>
            </a:extLst>
          </p:cNvPr>
          <p:cNvGraphicFramePr>
            <a:graphicFrameLocks noGrp="1"/>
          </p:cNvGraphicFramePr>
          <p:nvPr>
            <p:extLst>
              <p:ext uri="{D42A27DB-BD31-4B8C-83A1-F6EECF244321}">
                <p14:modId xmlns:p14="http://schemas.microsoft.com/office/powerpoint/2010/main" val="2090609638"/>
              </p:ext>
            </p:extLst>
          </p:nvPr>
        </p:nvGraphicFramePr>
        <p:xfrm>
          <a:off x="594921" y="1879997"/>
          <a:ext cx="11002157" cy="4724400"/>
        </p:xfrm>
        <a:graphic>
          <a:graphicData uri="http://schemas.openxmlformats.org/drawingml/2006/table">
            <a:tbl>
              <a:tblPr firstRow="1" bandRow="1">
                <a:tableStyleId>{073A0DAA-6AF3-43AB-8588-CEC1D06C72B9}</a:tableStyleId>
              </a:tblPr>
              <a:tblGrid>
                <a:gridCol w="1175052">
                  <a:extLst>
                    <a:ext uri="{9D8B030D-6E8A-4147-A177-3AD203B41FA5}">
                      <a16:colId xmlns:a16="http://schemas.microsoft.com/office/drawing/2014/main" val="978466115"/>
                    </a:ext>
                  </a:extLst>
                </a:gridCol>
                <a:gridCol w="2920793">
                  <a:extLst>
                    <a:ext uri="{9D8B030D-6E8A-4147-A177-3AD203B41FA5}">
                      <a16:colId xmlns:a16="http://schemas.microsoft.com/office/drawing/2014/main" val="3471142810"/>
                    </a:ext>
                  </a:extLst>
                </a:gridCol>
                <a:gridCol w="1896037">
                  <a:extLst>
                    <a:ext uri="{9D8B030D-6E8A-4147-A177-3AD203B41FA5}">
                      <a16:colId xmlns:a16="http://schemas.microsoft.com/office/drawing/2014/main" val="3803577871"/>
                    </a:ext>
                  </a:extLst>
                </a:gridCol>
                <a:gridCol w="1934549">
                  <a:extLst>
                    <a:ext uri="{9D8B030D-6E8A-4147-A177-3AD203B41FA5}">
                      <a16:colId xmlns:a16="http://schemas.microsoft.com/office/drawing/2014/main" val="891663992"/>
                    </a:ext>
                  </a:extLst>
                </a:gridCol>
                <a:gridCol w="3075726">
                  <a:extLst>
                    <a:ext uri="{9D8B030D-6E8A-4147-A177-3AD203B41FA5}">
                      <a16:colId xmlns:a16="http://schemas.microsoft.com/office/drawing/2014/main" val="1639333118"/>
                    </a:ext>
                  </a:extLst>
                </a:gridCol>
              </a:tblGrid>
              <a:tr h="1050322">
                <a:tc>
                  <a:txBody>
                    <a:bodyPr/>
                    <a:lstStyle/>
                    <a:p>
                      <a:pPr algn="ctr"/>
                      <a:r>
                        <a:rPr lang="en-US" sz="2000">
                          <a:latin typeface="Corbel" panose="020B0503020204020204" pitchFamily="34" charset="0"/>
                        </a:rPr>
                        <a:t>Financial Year</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Contributions made from Sally and her employer</a:t>
                      </a:r>
                      <a:endParaRPr lang="en-AU" sz="2000" dirty="0">
                        <a:latin typeface="Corbel" panose="020B0503020204020204" pitchFamily="34" charset="0"/>
                      </a:endParaRPr>
                    </a:p>
                  </a:txBody>
                  <a:tcPr/>
                </a:tc>
                <a:tc>
                  <a:txBody>
                    <a:bodyPr/>
                    <a:lstStyle/>
                    <a:p>
                      <a:pPr algn="ctr"/>
                      <a:r>
                        <a:rPr lang="en-US" sz="2000">
                          <a:latin typeface="Corbel" panose="020B0503020204020204" pitchFamily="34" charset="0"/>
                        </a:rPr>
                        <a:t>TSB at end of </a:t>
                      </a:r>
                      <a:r>
                        <a:rPr lang="en-US" sz="2000" u="sng">
                          <a:latin typeface="Corbel" panose="020B0503020204020204" pitchFamily="34" charset="0"/>
                        </a:rPr>
                        <a:t>previous</a:t>
                      </a:r>
                      <a:r>
                        <a:rPr lang="en-US" sz="2000">
                          <a:latin typeface="Corbel" panose="020B0503020204020204" pitchFamily="34" charset="0"/>
                        </a:rPr>
                        <a:t> FY</a:t>
                      </a:r>
                      <a:endParaRPr lang="en-AU" sz="2000">
                        <a:latin typeface="Corbel" panose="020B0503020204020204" pitchFamily="34" charset="0"/>
                      </a:endParaRPr>
                    </a:p>
                  </a:txBody>
                  <a:tcPr/>
                </a:tc>
                <a:tc>
                  <a:txBody>
                    <a:bodyPr/>
                    <a:lstStyle/>
                    <a:p>
                      <a:pPr algn="ctr"/>
                      <a:r>
                        <a:rPr lang="en-US" sz="2000">
                          <a:latin typeface="Corbel" panose="020B0503020204020204" pitchFamily="34" charset="0"/>
                        </a:rPr>
                        <a:t>Unused concessional cap accumulation</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Sally’s options</a:t>
                      </a:r>
                      <a:endParaRPr lang="en-AU" sz="2000" dirty="0">
                        <a:latin typeface="Corbel" panose="020B0503020204020204" pitchFamily="34" charset="0"/>
                      </a:endParaRPr>
                    </a:p>
                  </a:txBody>
                  <a:tcPr/>
                </a:tc>
                <a:extLst>
                  <a:ext uri="{0D108BD9-81ED-4DB2-BD59-A6C34878D82A}">
                    <a16:rowId xmlns:a16="http://schemas.microsoft.com/office/drawing/2014/main" val="969683334"/>
                  </a:ext>
                </a:extLst>
              </a:tr>
              <a:tr h="695556">
                <a:tc>
                  <a:txBody>
                    <a:bodyPr/>
                    <a:lstStyle/>
                    <a:p>
                      <a:pPr algn="ctr"/>
                      <a:r>
                        <a:rPr lang="en-US" sz="2000">
                          <a:latin typeface="Corbel" panose="020B0503020204020204" pitchFamily="34" charset="0"/>
                        </a:rPr>
                        <a:t>2018-19</a:t>
                      </a:r>
                      <a:endParaRPr lang="en-AU" sz="2000">
                        <a:latin typeface="Corbel" panose="020B0503020204020204" pitchFamily="34" charset="0"/>
                      </a:endParaRPr>
                    </a:p>
                  </a:txBody>
                  <a:tcPr/>
                </a:tc>
                <a:tc>
                  <a:txBody>
                    <a:bodyPr/>
                    <a:lstStyle/>
                    <a:p>
                      <a:pPr algn="ctr"/>
                      <a:r>
                        <a:rPr lang="en-US" sz="2000">
                          <a:latin typeface="Corbel" panose="020B0503020204020204" pitchFamily="34" charset="0"/>
                        </a:rPr>
                        <a:t>$5,000 SGC</a:t>
                      </a:r>
                      <a:endParaRPr lang="en-AU" sz="2000">
                        <a:latin typeface="Corbel" panose="020B0503020204020204" pitchFamily="34" charset="0"/>
                      </a:endParaRPr>
                    </a:p>
                  </a:txBody>
                  <a:tcPr/>
                </a:tc>
                <a:tc>
                  <a:txBody>
                    <a:bodyPr/>
                    <a:lstStyle/>
                    <a:p>
                      <a:pPr algn="ctr"/>
                      <a:r>
                        <a:rPr lang="en-US" sz="2000">
                          <a:latin typeface="Corbel" panose="020B0503020204020204" pitchFamily="34" charset="0"/>
                        </a:rPr>
                        <a:t>$480,000 &amp; growing</a:t>
                      </a:r>
                      <a:endParaRPr lang="en-AU" sz="2000">
                        <a:latin typeface="Corbel" panose="020B0503020204020204" pitchFamily="34" charset="0"/>
                      </a:endParaRPr>
                    </a:p>
                  </a:txBody>
                  <a:tcPr/>
                </a:tc>
                <a:tc>
                  <a:txBody>
                    <a:bodyPr/>
                    <a:lstStyle/>
                    <a:p>
                      <a:pPr algn="ctr"/>
                      <a:r>
                        <a:rPr lang="en-US" sz="2000">
                          <a:latin typeface="Corbel" panose="020B0503020204020204" pitchFamily="34" charset="0"/>
                        </a:rPr>
                        <a:t>$20,000</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Sally has no money to contribute</a:t>
                      </a:r>
                      <a:endParaRPr lang="en-AU" sz="2000" dirty="0">
                        <a:latin typeface="Corbel" panose="020B0503020204020204" pitchFamily="34" charset="0"/>
                      </a:endParaRPr>
                    </a:p>
                  </a:txBody>
                  <a:tcPr/>
                </a:tc>
                <a:extLst>
                  <a:ext uri="{0D108BD9-81ED-4DB2-BD59-A6C34878D82A}">
                    <a16:rowId xmlns:a16="http://schemas.microsoft.com/office/drawing/2014/main" val="2451788040"/>
                  </a:ext>
                </a:extLst>
              </a:tr>
              <a:tr h="695556">
                <a:tc>
                  <a:txBody>
                    <a:bodyPr/>
                    <a:lstStyle/>
                    <a:p>
                      <a:pPr algn="ctr"/>
                      <a:r>
                        <a:rPr lang="en-US" sz="2000">
                          <a:latin typeface="Corbel" panose="020B0503020204020204" pitchFamily="34" charset="0"/>
                        </a:rPr>
                        <a:t>2019-20</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$3,000 SGC</a:t>
                      </a:r>
                      <a:endParaRPr lang="en-AU" sz="2000" dirty="0">
                        <a:latin typeface="Corbel" panose="020B0503020204020204" pitchFamily="34" charset="0"/>
                      </a:endParaRPr>
                    </a:p>
                  </a:txBody>
                  <a:tcPr/>
                </a:tc>
                <a:tc>
                  <a:txBody>
                    <a:bodyPr/>
                    <a:lstStyle/>
                    <a:p>
                      <a:pPr algn="ctr"/>
                      <a:r>
                        <a:rPr lang="en-US" sz="2000">
                          <a:latin typeface="Corbel" panose="020B0503020204020204" pitchFamily="34" charset="0"/>
                        </a:rPr>
                        <a:t>$490,000 &amp; growing</a:t>
                      </a:r>
                      <a:endParaRPr lang="en-AU" sz="2000">
                        <a:latin typeface="Corbel" panose="020B0503020204020204" pitchFamily="34" charset="0"/>
                      </a:endParaRPr>
                    </a:p>
                  </a:txBody>
                  <a:tcPr/>
                </a:tc>
                <a:tc>
                  <a:txBody>
                    <a:bodyPr/>
                    <a:lstStyle/>
                    <a:p>
                      <a:pPr algn="ctr"/>
                      <a:r>
                        <a:rPr lang="en-US" sz="2000">
                          <a:latin typeface="Corbel" panose="020B0503020204020204" pitchFamily="34" charset="0"/>
                        </a:rPr>
                        <a:t>$42,000</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Sally has no money to contribute</a:t>
                      </a:r>
                      <a:endParaRPr lang="en-AU" sz="2000" dirty="0">
                        <a:latin typeface="Corbel" panose="020B0503020204020204" pitchFamily="34" charset="0"/>
                      </a:endParaRPr>
                    </a:p>
                  </a:txBody>
                  <a:tcPr/>
                </a:tc>
                <a:extLst>
                  <a:ext uri="{0D108BD9-81ED-4DB2-BD59-A6C34878D82A}">
                    <a16:rowId xmlns:a16="http://schemas.microsoft.com/office/drawing/2014/main" val="3312840460"/>
                  </a:ext>
                </a:extLst>
              </a:tr>
              <a:tr h="695556">
                <a:tc>
                  <a:txBody>
                    <a:bodyPr/>
                    <a:lstStyle/>
                    <a:p>
                      <a:pPr algn="ctr"/>
                      <a:r>
                        <a:rPr lang="en-US" sz="2000">
                          <a:latin typeface="Corbel" panose="020B0503020204020204" pitchFamily="34" charset="0"/>
                        </a:rPr>
                        <a:t>2020-21</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$0</a:t>
                      </a:r>
                      <a:endParaRPr lang="en-AU" sz="2000" dirty="0">
                        <a:latin typeface="Corbel" panose="020B0503020204020204" pitchFamily="34" charset="0"/>
                      </a:endParaRPr>
                    </a:p>
                  </a:txBody>
                  <a:tcPr/>
                </a:tc>
                <a:tc>
                  <a:txBody>
                    <a:bodyPr/>
                    <a:lstStyle/>
                    <a:p>
                      <a:pPr algn="ctr"/>
                      <a:r>
                        <a:rPr lang="en-US" sz="2000" dirty="0">
                          <a:latin typeface="Corbel" panose="020B0503020204020204" pitchFamily="34" charset="0"/>
                        </a:rPr>
                        <a:t>$505,000</a:t>
                      </a:r>
                      <a:endParaRPr lang="en-AU" sz="2000" dirty="0">
                        <a:latin typeface="Corbel" panose="020B0503020204020204" pitchFamily="34" charset="0"/>
                      </a:endParaRPr>
                    </a:p>
                  </a:txBody>
                  <a:tcPr/>
                </a:tc>
                <a:tc>
                  <a:txBody>
                    <a:bodyPr/>
                    <a:lstStyle/>
                    <a:p>
                      <a:pPr algn="ctr"/>
                      <a:r>
                        <a:rPr lang="en-US" sz="2000">
                          <a:latin typeface="Corbel" panose="020B0503020204020204" pitchFamily="34" charset="0"/>
                        </a:rPr>
                        <a:t>$67,000</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Can’t use the unused cap rule as TSB is over $500,000</a:t>
                      </a:r>
                      <a:endParaRPr lang="en-AU" sz="2000" dirty="0">
                        <a:latin typeface="Corbel" panose="020B0503020204020204" pitchFamily="34" charset="0"/>
                      </a:endParaRPr>
                    </a:p>
                  </a:txBody>
                  <a:tcPr/>
                </a:tc>
                <a:extLst>
                  <a:ext uri="{0D108BD9-81ED-4DB2-BD59-A6C34878D82A}">
                    <a16:rowId xmlns:a16="http://schemas.microsoft.com/office/drawing/2014/main" val="19048433"/>
                  </a:ext>
                </a:extLst>
              </a:tr>
              <a:tr h="1300389">
                <a:tc>
                  <a:txBody>
                    <a:bodyPr/>
                    <a:lstStyle/>
                    <a:p>
                      <a:pPr algn="ctr"/>
                      <a:r>
                        <a:rPr lang="en-US" sz="2000">
                          <a:latin typeface="Corbel" panose="020B0503020204020204" pitchFamily="34" charset="0"/>
                        </a:rPr>
                        <a:t>2021-22</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$10,000SGC + $20,000 salary sacrifice + $15,000 personal contributions = $45,000</a:t>
                      </a:r>
                      <a:endParaRPr lang="en-AU" sz="2000" dirty="0">
                        <a:latin typeface="Corbel" panose="020B0503020204020204" pitchFamily="34" charset="0"/>
                      </a:endParaRPr>
                    </a:p>
                  </a:txBody>
                  <a:tcPr/>
                </a:tc>
                <a:tc>
                  <a:txBody>
                    <a:bodyPr/>
                    <a:lstStyle/>
                    <a:p>
                      <a:pPr algn="ctr"/>
                      <a:r>
                        <a:rPr lang="en-US" sz="2000">
                          <a:latin typeface="Corbel" panose="020B0503020204020204" pitchFamily="34" charset="0"/>
                        </a:rPr>
                        <a:t>$490,000 – fund experienced negative earnings</a:t>
                      </a:r>
                      <a:endParaRPr lang="en-AU" sz="2000">
                        <a:latin typeface="Corbel" panose="020B0503020204020204" pitchFamily="34" charset="0"/>
                      </a:endParaRPr>
                    </a:p>
                  </a:txBody>
                  <a:tcPr/>
                </a:tc>
                <a:tc>
                  <a:txBody>
                    <a:bodyPr/>
                    <a:lstStyle/>
                    <a:p>
                      <a:pPr algn="ctr"/>
                      <a:r>
                        <a:rPr lang="en-US" sz="2000">
                          <a:latin typeface="Corbel" panose="020B0503020204020204" pitchFamily="34" charset="0"/>
                        </a:rPr>
                        <a:t>$94,500 </a:t>
                      </a:r>
                    </a:p>
                    <a:p>
                      <a:pPr algn="ctr"/>
                      <a:r>
                        <a:rPr lang="en-US" sz="2000">
                          <a:latin typeface="Corbel" panose="020B0503020204020204" pitchFamily="34" charset="0"/>
                        </a:rPr>
                        <a:t>($67,000+$27,500)</a:t>
                      </a:r>
                      <a:endParaRPr lang="en-AU" sz="2000">
                        <a:latin typeface="Corbel" panose="020B0503020204020204" pitchFamily="34" charset="0"/>
                      </a:endParaRPr>
                    </a:p>
                  </a:txBody>
                  <a:tcPr/>
                </a:tc>
                <a:tc>
                  <a:txBody>
                    <a:bodyPr/>
                    <a:lstStyle/>
                    <a:p>
                      <a:pPr algn="ctr"/>
                      <a:r>
                        <a:rPr lang="en-US" sz="2000" dirty="0">
                          <a:latin typeface="Corbel" panose="020B0503020204020204" pitchFamily="34" charset="0"/>
                        </a:rPr>
                        <a:t>Sally’s balance is now less than $500,000, she can use the unused cap amounts &amp; contribute up to $94,500</a:t>
                      </a:r>
                      <a:endParaRPr lang="en-AU" sz="2000" dirty="0">
                        <a:latin typeface="Corbel" panose="020B0503020204020204" pitchFamily="34" charset="0"/>
                      </a:endParaRPr>
                    </a:p>
                  </a:txBody>
                  <a:tcPr/>
                </a:tc>
                <a:extLst>
                  <a:ext uri="{0D108BD9-81ED-4DB2-BD59-A6C34878D82A}">
                    <a16:rowId xmlns:a16="http://schemas.microsoft.com/office/drawing/2014/main" val="1238088780"/>
                  </a:ext>
                </a:extLst>
              </a:tr>
            </a:tbl>
          </a:graphicData>
        </a:graphic>
      </p:graphicFrame>
      <p:pic>
        <p:nvPicPr>
          <p:cNvPr id="3" name="Picture 2">
            <a:extLst>
              <a:ext uri="{FF2B5EF4-FFF2-40B4-BE49-F238E27FC236}">
                <a16:creationId xmlns:a16="http://schemas.microsoft.com/office/drawing/2014/main" id="{4D16B63D-FE3F-A519-DEC4-7559E9EA57B7}"/>
              </a:ext>
            </a:extLst>
          </p:cNvPr>
          <p:cNvPicPr>
            <a:picLocks noChangeAspect="1"/>
          </p:cNvPicPr>
          <p:nvPr/>
        </p:nvPicPr>
        <p:blipFill>
          <a:blip r:embed="rId3"/>
          <a:stretch>
            <a:fillRect/>
          </a:stretch>
        </p:blipFill>
        <p:spPr>
          <a:xfrm>
            <a:off x="836339" y="225702"/>
            <a:ext cx="1103472" cy="1085182"/>
          </a:xfrm>
          <a:prstGeom prst="rect">
            <a:avLst/>
          </a:prstGeom>
        </p:spPr>
      </p:pic>
    </p:spTree>
    <p:extLst>
      <p:ext uri="{BB962C8B-B14F-4D97-AF65-F5344CB8AC3E}">
        <p14:creationId xmlns:p14="http://schemas.microsoft.com/office/powerpoint/2010/main" val="120134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Superannuation Strategies</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1"/>
            <a:ext cx="10845800" cy="435133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SGC Updates</a:t>
            </a:r>
          </a:p>
          <a:p>
            <a:pPr lvl="1"/>
            <a:r>
              <a:rPr lang="en-US" sz="2000" dirty="0">
                <a:latin typeface="Corbel" panose="020B0503020204020204" pitchFamily="34" charset="0"/>
              </a:rPr>
              <a:t>It’s been legislated - Super Guarantee rises in the coming years</a:t>
            </a:r>
          </a:p>
          <a:p>
            <a:pPr marL="0" indent="0">
              <a:buNone/>
            </a:pPr>
            <a:r>
              <a:rPr lang="en-US" sz="2000" dirty="0">
                <a:latin typeface="Corbel" panose="020B0503020204020204" pitchFamily="34" charset="0"/>
              </a:rPr>
              <a:t> </a:t>
            </a:r>
          </a:p>
          <a:p>
            <a:pPr>
              <a:buFont typeface="Wingdings" panose="05000000000000000000" pitchFamily="2" charset="2"/>
              <a:buChar char="ü"/>
            </a:pPr>
            <a:endParaRPr lang="en-AU" dirty="0">
              <a:solidFill>
                <a:srgbClr val="231F20"/>
              </a:solidFill>
              <a:latin typeface="Corbel" panose="020B0503020204020204" pitchFamily="34" charset="0"/>
            </a:endParaRPr>
          </a:p>
        </p:txBody>
      </p:sp>
      <p:graphicFrame>
        <p:nvGraphicFramePr>
          <p:cNvPr id="2" name="Table 2">
            <a:extLst>
              <a:ext uri="{FF2B5EF4-FFF2-40B4-BE49-F238E27FC236}">
                <a16:creationId xmlns:a16="http://schemas.microsoft.com/office/drawing/2014/main" id="{7C007D59-D189-4F33-93AC-A46B839BF17D}"/>
              </a:ext>
            </a:extLst>
          </p:cNvPr>
          <p:cNvGraphicFramePr>
            <a:graphicFrameLocks noGrp="1"/>
          </p:cNvGraphicFramePr>
          <p:nvPr>
            <p:extLst>
              <p:ext uri="{D42A27DB-BD31-4B8C-83A1-F6EECF244321}">
                <p14:modId xmlns:p14="http://schemas.microsoft.com/office/powerpoint/2010/main" val="3854675997"/>
              </p:ext>
            </p:extLst>
          </p:nvPr>
        </p:nvGraphicFramePr>
        <p:xfrm>
          <a:off x="2032000" y="3044142"/>
          <a:ext cx="8128000" cy="3321936"/>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068996584"/>
                    </a:ext>
                  </a:extLst>
                </a:gridCol>
                <a:gridCol w="4064000">
                  <a:extLst>
                    <a:ext uri="{9D8B030D-6E8A-4147-A177-3AD203B41FA5}">
                      <a16:colId xmlns:a16="http://schemas.microsoft.com/office/drawing/2014/main" val="1695706006"/>
                    </a:ext>
                  </a:extLst>
                </a:gridCol>
              </a:tblGrid>
              <a:tr h="369104">
                <a:tc>
                  <a:txBody>
                    <a:bodyPr/>
                    <a:lstStyle/>
                    <a:p>
                      <a:pPr algn="ctr"/>
                      <a:r>
                        <a:rPr lang="en-US" dirty="0">
                          <a:latin typeface="Corbel" panose="020B0503020204020204" pitchFamily="34" charset="0"/>
                        </a:rPr>
                        <a:t>Period</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SGC Rate</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701232138"/>
                  </a:ext>
                </a:extLst>
              </a:tr>
              <a:tr h="369104">
                <a:tc>
                  <a:txBody>
                    <a:bodyPr/>
                    <a:lstStyle/>
                    <a:p>
                      <a:pPr algn="ctr"/>
                      <a:r>
                        <a:rPr lang="en-US" dirty="0">
                          <a:latin typeface="Corbel" panose="020B0503020204020204" pitchFamily="34" charset="0"/>
                        </a:rPr>
                        <a:t>01.07.2002 to 30.06.2013</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9.00%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538102403"/>
                  </a:ext>
                </a:extLst>
              </a:tr>
              <a:tr h="369104">
                <a:tc>
                  <a:txBody>
                    <a:bodyPr/>
                    <a:lstStyle/>
                    <a:p>
                      <a:pPr algn="ctr"/>
                      <a:r>
                        <a:rPr lang="en-US" dirty="0">
                          <a:latin typeface="Corbel" panose="020B0503020204020204" pitchFamily="34" charset="0"/>
                        </a:rPr>
                        <a:t>01.07.2013 to 30.06.2014</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9.25%</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34504009"/>
                  </a:ext>
                </a:extLst>
              </a:tr>
              <a:tr h="369104">
                <a:tc>
                  <a:txBody>
                    <a:bodyPr/>
                    <a:lstStyle/>
                    <a:p>
                      <a:pPr algn="ctr"/>
                      <a:r>
                        <a:rPr lang="en-US" dirty="0">
                          <a:latin typeface="Corbel" panose="020B0503020204020204" pitchFamily="34" charset="0"/>
                        </a:rPr>
                        <a:t>01.07.2014 to 30.06.2021</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9.50%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1338083002"/>
                  </a:ext>
                </a:extLst>
              </a:tr>
              <a:tr h="369104">
                <a:tc>
                  <a:txBody>
                    <a:bodyPr/>
                    <a:lstStyle/>
                    <a:p>
                      <a:pPr algn="ctr"/>
                      <a:r>
                        <a:rPr lang="en-US" dirty="0">
                          <a:latin typeface="Corbel" panose="020B0503020204020204" pitchFamily="34" charset="0"/>
                        </a:rPr>
                        <a:t>01.07.2021 to 30.06.2022</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10.00%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814306799"/>
                  </a:ext>
                </a:extLst>
              </a:tr>
              <a:tr h="369104">
                <a:tc>
                  <a:txBody>
                    <a:bodyPr/>
                    <a:lstStyle/>
                    <a:p>
                      <a:pPr algn="ctr"/>
                      <a:r>
                        <a:rPr lang="en-US" dirty="0">
                          <a:latin typeface="Corbel" panose="020B0503020204020204" pitchFamily="34" charset="0"/>
                        </a:rPr>
                        <a:t>01.07.2022 to 30.06.2023</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10.50%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1406450593"/>
                  </a:ext>
                </a:extLst>
              </a:tr>
              <a:tr h="369104">
                <a:tc>
                  <a:txBody>
                    <a:bodyPr/>
                    <a:lstStyle/>
                    <a:p>
                      <a:pPr algn="ctr"/>
                      <a:r>
                        <a:rPr lang="en-US" dirty="0">
                          <a:latin typeface="Corbel" panose="020B0503020204020204" pitchFamily="34" charset="0"/>
                        </a:rPr>
                        <a:t>01.07.2023 to 30.06.2024</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11.00%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1291567499"/>
                  </a:ext>
                </a:extLst>
              </a:tr>
              <a:tr h="369104">
                <a:tc>
                  <a:txBody>
                    <a:bodyPr/>
                    <a:lstStyle/>
                    <a:p>
                      <a:pPr algn="ctr"/>
                      <a:r>
                        <a:rPr lang="en-US" dirty="0">
                          <a:latin typeface="Corbel" panose="020B0503020204020204" pitchFamily="34" charset="0"/>
                        </a:rPr>
                        <a:t>01.07.2024 to 30.06.2025</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11.50%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346448329"/>
                  </a:ext>
                </a:extLst>
              </a:tr>
              <a:tr h="369104">
                <a:tc>
                  <a:txBody>
                    <a:bodyPr/>
                    <a:lstStyle/>
                    <a:p>
                      <a:pPr algn="ctr"/>
                      <a:r>
                        <a:rPr lang="en-US" dirty="0">
                          <a:latin typeface="Corbel" panose="020B0503020204020204" pitchFamily="34" charset="0"/>
                        </a:rPr>
                        <a:t>01.07.2025 onwards</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12.00%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1585290300"/>
                  </a:ext>
                </a:extLst>
              </a:tr>
            </a:tbl>
          </a:graphicData>
        </a:graphic>
      </p:graphicFrame>
    </p:spTree>
    <p:extLst>
      <p:ext uri="{BB962C8B-B14F-4D97-AF65-F5344CB8AC3E}">
        <p14:creationId xmlns:p14="http://schemas.microsoft.com/office/powerpoint/2010/main" val="2975262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Superannuation Strategies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948294"/>
            <a:ext cx="10294618"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 Strategies to consider &amp; adopt</a:t>
            </a:r>
            <a:endParaRPr lang="en-US" sz="2400" dirty="0">
              <a:latin typeface="Corbel" panose="020B0503020204020204" pitchFamily="34" charset="0"/>
            </a:endParaRPr>
          </a:p>
          <a:p>
            <a:pPr marL="457200" lvl="1" indent="0">
              <a:lnSpc>
                <a:spcPct val="150000"/>
              </a:lnSpc>
              <a:buNone/>
            </a:pPr>
            <a:r>
              <a:rPr lang="en-US" sz="2200" b="1" dirty="0">
                <a:latin typeface="Corbel" panose="020B0503020204020204" pitchFamily="34" charset="0"/>
              </a:rPr>
              <a:t>Super Increases</a:t>
            </a:r>
          </a:p>
          <a:p>
            <a:pPr marL="0" indent="0">
              <a:lnSpc>
                <a:spcPct val="150000"/>
              </a:lnSpc>
              <a:buNone/>
            </a:pPr>
            <a:endParaRPr kumimoji="0" lang="en-AU" sz="2400" b="0" i="0" u="sng"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graphicFrame>
        <p:nvGraphicFramePr>
          <p:cNvPr id="2" name="Table 2">
            <a:extLst>
              <a:ext uri="{FF2B5EF4-FFF2-40B4-BE49-F238E27FC236}">
                <a16:creationId xmlns:a16="http://schemas.microsoft.com/office/drawing/2014/main" id="{763A185A-7C87-4AC9-9A83-217E4C256F52}"/>
              </a:ext>
            </a:extLst>
          </p:cNvPr>
          <p:cNvGraphicFramePr>
            <a:graphicFrameLocks noGrp="1"/>
          </p:cNvGraphicFramePr>
          <p:nvPr>
            <p:extLst>
              <p:ext uri="{D42A27DB-BD31-4B8C-83A1-F6EECF244321}">
                <p14:modId xmlns:p14="http://schemas.microsoft.com/office/powerpoint/2010/main" val="3807440889"/>
              </p:ext>
            </p:extLst>
          </p:nvPr>
        </p:nvGraphicFramePr>
        <p:xfrm>
          <a:off x="1379881" y="3317762"/>
          <a:ext cx="9432234" cy="3183887"/>
        </p:xfrm>
        <a:graphic>
          <a:graphicData uri="http://schemas.openxmlformats.org/drawingml/2006/table">
            <a:tbl>
              <a:tblPr firstRow="1" bandRow="1">
                <a:tableStyleId>{073A0DAA-6AF3-43AB-8588-CEC1D06C72B9}</a:tableStyleId>
              </a:tblPr>
              <a:tblGrid>
                <a:gridCol w="3084442">
                  <a:extLst>
                    <a:ext uri="{9D8B030D-6E8A-4147-A177-3AD203B41FA5}">
                      <a16:colId xmlns:a16="http://schemas.microsoft.com/office/drawing/2014/main" val="1828532695"/>
                    </a:ext>
                  </a:extLst>
                </a:gridCol>
                <a:gridCol w="1099931">
                  <a:extLst>
                    <a:ext uri="{9D8B030D-6E8A-4147-A177-3AD203B41FA5}">
                      <a16:colId xmlns:a16="http://schemas.microsoft.com/office/drawing/2014/main" val="3777673965"/>
                    </a:ext>
                  </a:extLst>
                </a:gridCol>
                <a:gridCol w="2892354">
                  <a:extLst>
                    <a:ext uri="{9D8B030D-6E8A-4147-A177-3AD203B41FA5}">
                      <a16:colId xmlns:a16="http://schemas.microsoft.com/office/drawing/2014/main" val="2468679836"/>
                    </a:ext>
                  </a:extLst>
                </a:gridCol>
                <a:gridCol w="2355507">
                  <a:extLst>
                    <a:ext uri="{9D8B030D-6E8A-4147-A177-3AD203B41FA5}">
                      <a16:colId xmlns:a16="http://schemas.microsoft.com/office/drawing/2014/main" val="182263024"/>
                    </a:ext>
                  </a:extLst>
                </a:gridCol>
              </a:tblGrid>
              <a:tr h="454841">
                <a:tc>
                  <a:txBody>
                    <a:bodyPr/>
                    <a:lstStyle/>
                    <a:p>
                      <a:pPr algn="ctr"/>
                      <a:r>
                        <a:rPr lang="en-US"/>
                        <a:t>Dates</a:t>
                      </a:r>
                      <a:endParaRPr lang="en-AU"/>
                    </a:p>
                  </a:txBody>
                  <a:tcPr/>
                </a:tc>
                <a:tc>
                  <a:txBody>
                    <a:bodyPr/>
                    <a:lstStyle/>
                    <a:p>
                      <a:pPr algn="ctr"/>
                      <a:r>
                        <a:rPr lang="en-US"/>
                        <a:t>Rate</a:t>
                      </a:r>
                      <a:endParaRPr lang="en-AU"/>
                    </a:p>
                  </a:txBody>
                  <a:tcPr/>
                </a:tc>
                <a:tc>
                  <a:txBody>
                    <a:bodyPr/>
                    <a:lstStyle/>
                    <a:p>
                      <a:pPr algn="ctr"/>
                      <a:r>
                        <a:rPr lang="en-US"/>
                        <a:t>Wages @ $1,000,000 (OTE)</a:t>
                      </a:r>
                      <a:endParaRPr lang="en-AU"/>
                    </a:p>
                  </a:txBody>
                  <a:tcPr/>
                </a:tc>
                <a:tc>
                  <a:txBody>
                    <a:bodyPr/>
                    <a:lstStyle/>
                    <a:p>
                      <a:pPr algn="ctr"/>
                      <a:r>
                        <a:rPr lang="en-US"/>
                        <a:t>Contributions Cap</a:t>
                      </a:r>
                      <a:endParaRPr lang="en-AU"/>
                    </a:p>
                  </a:txBody>
                  <a:tcPr/>
                </a:tc>
                <a:extLst>
                  <a:ext uri="{0D108BD9-81ED-4DB2-BD59-A6C34878D82A}">
                    <a16:rowId xmlns:a16="http://schemas.microsoft.com/office/drawing/2014/main" val="1965664433"/>
                  </a:ext>
                </a:extLst>
              </a:tr>
              <a:tr h="454841">
                <a:tc>
                  <a:txBody>
                    <a:bodyPr/>
                    <a:lstStyle/>
                    <a:p>
                      <a:pPr algn="ctr"/>
                      <a:r>
                        <a:rPr lang="en-US"/>
                        <a:t>01.07.2020 to 30.06.2021</a:t>
                      </a:r>
                      <a:endParaRPr lang="en-AU"/>
                    </a:p>
                  </a:txBody>
                  <a:tcPr/>
                </a:tc>
                <a:tc>
                  <a:txBody>
                    <a:bodyPr/>
                    <a:lstStyle/>
                    <a:p>
                      <a:pPr algn="ctr"/>
                      <a:r>
                        <a:rPr lang="en-US"/>
                        <a:t>9.50%</a:t>
                      </a:r>
                      <a:endParaRPr lang="en-AU"/>
                    </a:p>
                  </a:txBody>
                  <a:tcPr/>
                </a:tc>
                <a:tc>
                  <a:txBody>
                    <a:bodyPr/>
                    <a:lstStyle/>
                    <a:p>
                      <a:pPr algn="ctr"/>
                      <a:r>
                        <a:rPr lang="en-US"/>
                        <a:t>$95,000</a:t>
                      </a:r>
                      <a:endParaRPr lang="en-AU"/>
                    </a:p>
                  </a:txBody>
                  <a:tcPr/>
                </a:tc>
                <a:tc>
                  <a:txBody>
                    <a:bodyPr/>
                    <a:lstStyle/>
                    <a:p>
                      <a:pPr algn="ctr"/>
                      <a:r>
                        <a:rPr lang="en-US"/>
                        <a:t>$25,000</a:t>
                      </a:r>
                      <a:endParaRPr lang="en-AU"/>
                    </a:p>
                  </a:txBody>
                  <a:tcPr/>
                </a:tc>
                <a:extLst>
                  <a:ext uri="{0D108BD9-81ED-4DB2-BD59-A6C34878D82A}">
                    <a16:rowId xmlns:a16="http://schemas.microsoft.com/office/drawing/2014/main" val="2598757073"/>
                  </a:ext>
                </a:extLst>
              </a:tr>
              <a:tr h="454841">
                <a:tc>
                  <a:txBody>
                    <a:bodyPr/>
                    <a:lstStyle/>
                    <a:p>
                      <a:pPr algn="ctr"/>
                      <a:r>
                        <a:rPr lang="en-US"/>
                        <a:t>01.07.2021 to 30.06.2022</a:t>
                      </a:r>
                      <a:endParaRPr lang="en-AU"/>
                    </a:p>
                  </a:txBody>
                  <a:tcPr/>
                </a:tc>
                <a:tc>
                  <a:txBody>
                    <a:bodyPr/>
                    <a:lstStyle/>
                    <a:p>
                      <a:pPr algn="ctr"/>
                      <a:r>
                        <a:rPr lang="en-US"/>
                        <a:t>10.00%</a:t>
                      </a:r>
                      <a:endParaRPr lang="en-AU"/>
                    </a:p>
                  </a:txBody>
                  <a:tcPr/>
                </a:tc>
                <a:tc>
                  <a:txBody>
                    <a:bodyPr/>
                    <a:lstStyle/>
                    <a:p>
                      <a:pPr algn="ctr"/>
                      <a:r>
                        <a:rPr lang="en-US"/>
                        <a:t>$100,000</a:t>
                      </a:r>
                      <a:endParaRPr lang="en-AU"/>
                    </a:p>
                  </a:txBody>
                  <a:tcPr/>
                </a:tc>
                <a:tc>
                  <a:txBody>
                    <a:bodyPr/>
                    <a:lstStyle/>
                    <a:p>
                      <a:pPr algn="ctr"/>
                      <a:r>
                        <a:rPr lang="en-US"/>
                        <a:t>$27,500</a:t>
                      </a:r>
                      <a:endParaRPr lang="en-AU"/>
                    </a:p>
                  </a:txBody>
                  <a:tcPr/>
                </a:tc>
                <a:extLst>
                  <a:ext uri="{0D108BD9-81ED-4DB2-BD59-A6C34878D82A}">
                    <a16:rowId xmlns:a16="http://schemas.microsoft.com/office/drawing/2014/main" val="3256756298"/>
                  </a:ext>
                </a:extLst>
              </a:tr>
              <a:tr h="454841">
                <a:tc>
                  <a:txBody>
                    <a:bodyPr/>
                    <a:lstStyle/>
                    <a:p>
                      <a:pPr algn="ctr"/>
                      <a:r>
                        <a:rPr lang="en-US"/>
                        <a:t>01.07.2022 to 30.06.2023</a:t>
                      </a:r>
                      <a:endParaRPr lang="en-AU"/>
                    </a:p>
                  </a:txBody>
                  <a:tcPr/>
                </a:tc>
                <a:tc>
                  <a:txBody>
                    <a:bodyPr/>
                    <a:lstStyle/>
                    <a:p>
                      <a:pPr algn="ctr"/>
                      <a:r>
                        <a:rPr lang="en-US"/>
                        <a:t>10.50%</a:t>
                      </a:r>
                      <a:endParaRPr lang="en-AU"/>
                    </a:p>
                  </a:txBody>
                  <a:tcPr/>
                </a:tc>
                <a:tc>
                  <a:txBody>
                    <a:bodyPr/>
                    <a:lstStyle/>
                    <a:p>
                      <a:pPr algn="ctr"/>
                      <a:r>
                        <a:rPr lang="en-US"/>
                        <a:t>$105,000</a:t>
                      </a:r>
                      <a:endParaRPr lang="en-AU"/>
                    </a:p>
                  </a:txBody>
                  <a:tcPr/>
                </a:tc>
                <a:tc>
                  <a:txBody>
                    <a:bodyPr/>
                    <a:lstStyle/>
                    <a:p>
                      <a:pPr algn="ctr"/>
                      <a:r>
                        <a:rPr lang="en-US" dirty="0"/>
                        <a:t>$27,500</a:t>
                      </a:r>
                      <a:endParaRPr lang="en-AU" dirty="0"/>
                    </a:p>
                  </a:txBody>
                  <a:tcPr/>
                </a:tc>
                <a:extLst>
                  <a:ext uri="{0D108BD9-81ED-4DB2-BD59-A6C34878D82A}">
                    <a16:rowId xmlns:a16="http://schemas.microsoft.com/office/drawing/2014/main" val="3526950720"/>
                  </a:ext>
                </a:extLst>
              </a:tr>
              <a:tr h="454841">
                <a:tc>
                  <a:txBody>
                    <a:bodyPr/>
                    <a:lstStyle/>
                    <a:p>
                      <a:pPr algn="ctr"/>
                      <a:r>
                        <a:rPr lang="en-US"/>
                        <a:t>01.07.2023 to 30.06.2024</a:t>
                      </a:r>
                      <a:endParaRPr lang="en-AU"/>
                    </a:p>
                  </a:txBody>
                  <a:tcPr/>
                </a:tc>
                <a:tc>
                  <a:txBody>
                    <a:bodyPr/>
                    <a:lstStyle/>
                    <a:p>
                      <a:pPr algn="ctr"/>
                      <a:r>
                        <a:rPr lang="en-US"/>
                        <a:t>11.00%</a:t>
                      </a:r>
                      <a:endParaRPr lang="en-AU"/>
                    </a:p>
                  </a:txBody>
                  <a:tcPr/>
                </a:tc>
                <a:tc>
                  <a:txBody>
                    <a:bodyPr/>
                    <a:lstStyle/>
                    <a:p>
                      <a:pPr algn="ctr"/>
                      <a:r>
                        <a:rPr lang="en-US"/>
                        <a:t>$110,000</a:t>
                      </a:r>
                      <a:endParaRPr lang="en-AU"/>
                    </a:p>
                  </a:txBody>
                  <a:tcPr/>
                </a:tc>
                <a:tc>
                  <a:txBody>
                    <a:bodyPr/>
                    <a:lstStyle/>
                    <a:p>
                      <a:pPr algn="ctr"/>
                      <a:endParaRPr lang="en-AU"/>
                    </a:p>
                  </a:txBody>
                  <a:tcPr/>
                </a:tc>
                <a:extLst>
                  <a:ext uri="{0D108BD9-81ED-4DB2-BD59-A6C34878D82A}">
                    <a16:rowId xmlns:a16="http://schemas.microsoft.com/office/drawing/2014/main" val="696475371"/>
                  </a:ext>
                </a:extLst>
              </a:tr>
              <a:tr h="454841">
                <a:tc>
                  <a:txBody>
                    <a:bodyPr/>
                    <a:lstStyle/>
                    <a:p>
                      <a:pPr algn="ctr"/>
                      <a:r>
                        <a:rPr lang="en-US"/>
                        <a:t>01.07.2024 to 30.06.2025</a:t>
                      </a:r>
                      <a:endParaRPr lang="en-AU"/>
                    </a:p>
                  </a:txBody>
                  <a:tcPr/>
                </a:tc>
                <a:tc>
                  <a:txBody>
                    <a:bodyPr/>
                    <a:lstStyle/>
                    <a:p>
                      <a:pPr algn="ctr"/>
                      <a:r>
                        <a:rPr lang="en-US"/>
                        <a:t>11.50%</a:t>
                      </a:r>
                      <a:endParaRPr lang="en-AU"/>
                    </a:p>
                  </a:txBody>
                  <a:tcPr/>
                </a:tc>
                <a:tc>
                  <a:txBody>
                    <a:bodyPr/>
                    <a:lstStyle/>
                    <a:p>
                      <a:pPr algn="ctr"/>
                      <a:r>
                        <a:rPr lang="en-US"/>
                        <a:t>$115,000</a:t>
                      </a:r>
                      <a:endParaRPr lang="en-AU"/>
                    </a:p>
                  </a:txBody>
                  <a:tcPr/>
                </a:tc>
                <a:tc>
                  <a:txBody>
                    <a:bodyPr/>
                    <a:lstStyle/>
                    <a:p>
                      <a:pPr algn="ctr"/>
                      <a:endParaRPr lang="en-AU"/>
                    </a:p>
                  </a:txBody>
                  <a:tcPr/>
                </a:tc>
                <a:extLst>
                  <a:ext uri="{0D108BD9-81ED-4DB2-BD59-A6C34878D82A}">
                    <a16:rowId xmlns:a16="http://schemas.microsoft.com/office/drawing/2014/main" val="1111210184"/>
                  </a:ext>
                </a:extLst>
              </a:tr>
              <a:tr h="454841">
                <a:tc>
                  <a:txBody>
                    <a:bodyPr/>
                    <a:lstStyle/>
                    <a:p>
                      <a:pPr algn="ctr"/>
                      <a:r>
                        <a:rPr lang="en-US"/>
                        <a:t>01.07.2025 onwards</a:t>
                      </a:r>
                      <a:endParaRPr lang="en-AU"/>
                    </a:p>
                  </a:txBody>
                  <a:tcPr/>
                </a:tc>
                <a:tc>
                  <a:txBody>
                    <a:bodyPr/>
                    <a:lstStyle/>
                    <a:p>
                      <a:pPr algn="ctr"/>
                      <a:r>
                        <a:rPr lang="en-US"/>
                        <a:t>12.00%</a:t>
                      </a:r>
                      <a:endParaRPr lang="en-AU"/>
                    </a:p>
                  </a:txBody>
                  <a:tcPr/>
                </a:tc>
                <a:tc>
                  <a:txBody>
                    <a:bodyPr/>
                    <a:lstStyle/>
                    <a:p>
                      <a:pPr algn="ctr"/>
                      <a:r>
                        <a:rPr lang="en-US"/>
                        <a:t>$120,000</a:t>
                      </a:r>
                      <a:endParaRPr lang="en-AU"/>
                    </a:p>
                  </a:txBody>
                  <a:tcPr/>
                </a:tc>
                <a:tc>
                  <a:txBody>
                    <a:bodyPr/>
                    <a:lstStyle/>
                    <a:p>
                      <a:pPr algn="ctr"/>
                      <a:endParaRPr lang="en-AU" dirty="0"/>
                    </a:p>
                  </a:txBody>
                  <a:tcPr/>
                </a:tc>
                <a:extLst>
                  <a:ext uri="{0D108BD9-81ED-4DB2-BD59-A6C34878D82A}">
                    <a16:rowId xmlns:a16="http://schemas.microsoft.com/office/drawing/2014/main" val="3126222008"/>
                  </a:ext>
                </a:extLst>
              </a:tr>
            </a:tbl>
          </a:graphicData>
        </a:graphic>
      </p:graphicFrame>
      <p:pic>
        <p:nvPicPr>
          <p:cNvPr id="3" name="Picture 2">
            <a:extLst>
              <a:ext uri="{FF2B5EF4-FFF2-40B4-BE49-F238E27FC236}">
                <a16:creationId xmlns:a16="http://schemas.microsoft.com/office/drawing/2014/main" id="{F3D33629-3C64-F5FB-170B-B57C2A01A792}"/>
              </a:ext>
            </a:extLst>
          </p:cNvPr>
          <p:cNvPicPr>
            <a:picLocks noChangeAspect="1"/>
          </p:cNvPicPr>
          <p:nvPr/>
        </p:nvPicPr>
        <p:blipFill>
          <a:blip r:embed="rId3"/>
          <a:stretch>
            <a:fillRect/>
          </a:stretch>
        </p:blipFill>
        <p:spPr>
          <a:xfrm>
            <a:off x="838200" y="266881"/>
            <a:ext cx="1103472" cy="1085182"/>
          </a:xfrm>
          <a:prstGeom prst="rect">
            <a:avLst/>
          </a:prstGeom>
        </p:spPr>
      </p:pic>
    </p:spTree>
    <p:extLst>
      <p:ext uri="{BB962C8B-B14F-4D97-AF65-F5344CB8AC3E}">
        <p14:creationId xmlns:p14="http://schemas.microsoft.com/office/powerpoint/2010/main" val="1116589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Superannuation Strategies</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1"/>
            <a:ext cx="10845800" cy="4351338"/>
          </a:xfrm>
        </p:spPr>
        <p:txBody>
          <a:bodyPr>
            <a:normAutofit/>
          </a:bodyPr>
          <a:lstStyle/>
          <a:p>
            <a:pPr>
              <a:buFont typeface="Wingdings" panose="05000000000000000000" pitchFamily="2" charset="2"/>
              <a:buChar char="q"/>
            </a:pPr>
            <a:r>
              <a:rPr lang="en-US" sz="2400" b="1" dirty="0">
                <a:solidFill>
                  <a:srgbClr val="A79552"/>
                </a:solidFill>
                <a:latin typeface="Corbel" panose="020B0503020204020204" pitchFamily="34" charset="0"/>
              </a:rPr>
              <a:t>SGC Updates</a:t>
            </a:r>
          </a:p>
          <a:p>
            <a:pPr marL="457200" lvl="1" indent="0">
              <a:buNone/>
            </a:pPr>
            <a:endParaRPr lang="en-US" sz="2000" dirty="0">
              <a:latin typeface="Corbel" panose="020B0503020204020204" pitchFamily="34" charset="0"/>
            </a:endParaRPr>
          </a:p>
          <a:p>
            <a:pPr lvl="1">
              <a:buFont typeface="Wingdings" panose="05000000000000000000" pitchFamily="2" charset="2"/>
              <a:buChar char="ü"/>
            </a:pPr>
            <a:r>
              <a:rPr lang="en-US" sz="2000" dirty="0">
                <a:latin typeface="Corbel" panose="020B0503020204020204" pitchFamily="34" charset="0"/>
              </a:rPr>
              <a:t>Removing the $450 per month threshold for super guarantee eligibility</a:t>
            </a:r>
          </a:p>
          <a:p>
            <a:pPr lvl="1">
              <a:buFont typeface="Wingdings" panose="05000000000000000000" pitchFamily="2" charset="2"/>
              <a:buChar char="ü"/>
            </a:pPr>
            <a:endParaRPr lang="en-US" sz="2000" dirty="0">
              <a:latin typeface="Corbel" panose="020B0503020204020204" pitchFamily="34" charset="0"/>
            </a:endParaRPr>
          </a:p>
          <a:p>
            <a:pPr lvl="1">
              <a:buFont typeface="Wingdings" panose="05000000000000000000" pitchFamily="2" charset="2"/>
              <a:buChar char="ü"/>
            </a:pPr>
            <a:r>
              <a:rPr lang="en-US" sz="2000" dirty="0">
                <a:latin typeface="Corbel" panose="020B0503020204020204" pitchFamily="34" charset="0"/>
              </a:rPr>
              <a:t>On 11 May 2021, as part of the 2021–22 federal Budget, the Australian Government announced it will remove the $450 per month threshold to expand coverage of super guarantee to eligible employees regardless of their monthly pay </a:t>
            </a:r>
          </a:p>
          <a:p>
            <a:pPr>
              <a:buFont typeface="Wingdings" panose="05000000000000000000" pitchFamily="2" charset="2"/>
              <a:buChar char="ü"/>
            </a:pPr>
            <a:endParaRPr lang="en-AU" dirty="0">
              <a:solidFill>
                <a:srgbClr val="231F20"/>
              </a:solidFill>
              <a:latin typeface="Corbel" panose="020B0503020204020204" pitchFamily="34" charset="0"/>
            </a:endParaRPr>
          </a:p>
        </p:txBody>
      </p:sp>
      <p:graphicFrame>
        <p:nvGraphicFramePr>
          <p:cNvPr id="2" name="Table 2">
            <a:extLst>
              <a:ext uri="{FF2B5EF4-FFF2-40B4-BE49-F238E27FC236}">
                <a16:creationId xmlns:a16="http://schemas.microsoft.com/office/drawing/2014/main" id="{7C007D59-D189-4F33-93AC-A46B839BF17D}"/>
              </a:ext>
            </a:extLst>
          </p:cNvPr>
          <p:cNvGraphicFramePr>
            <a:graphicFrameLocks noGrp="1"/>
          </p:cNvGraphicFramePr>
          <p:nvPr>
            <p:extLst>
              <p:ext uri="{D42A27DB-BD31-4B8C-83A1-F6EECF244321}">
                <p14:modId xmlns:p14="http://schemas.microsoft.com/office/powerpoint/2010/main" val="1596746764"/>
              </p:ext>
            </p:extLst>
          </p:nvPr>
        </p:nvGraphicFramePr>
        <p:xfrm>
          <a:off x="2032000" y="4537276"/>
          <a:ext cx="8127999" cy="1678542"/>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068996584"/>
                    </a:ext>
                  </a:extLst>
                </a:gridCol>
                <a:gridCol w="2709333">
                  <a:extLst>
                    <a:ext uri="{9D8B030D-6E8A-4147-A177-3AD203B41FA5}">
                      <a16:colId xmlns:a16="http://schemas.microsoft.com/office/drawing/2014/main" val="1695706006"/>
                    </a:ext>
                  </a:extLst>
                </a:gridCol>
                <a:gridCol w="2709333">
                  <a:extLst>
                    <a:ext uri="{9D8B030D-6E8A-4147-A177-3AD203B41FA5}">
                      <a16:colId xmlns:a16="http://schemas.microsoft.com/office/drawing/2014/main" val="589083476"/>
                    </a:ext>
                  </a:extLst>
                </a:gridCol>
              </a:tblGrid>
              <a:tr h="651443">
                <a:tc>
                  <a:txBody>
                    <a:bodyPr/>
                    <a:lstStyle/>
                    <a:p>
                      <a:pPr algn="ctr"/>
                      <a:r>
                        <a:rPr lang="en-US" dirty="0">
                          <a:latin typeface="Corbel" panose="020B0503020204020204" pitchFamily="34" charset="0"/>
                        </a:rPr>
                        <a:t>Period</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Wages (Ordinary Time Earnings)</a:t>
                      </a:r>
                      <a:endParaRPr lang="en-AU" b="1" dirty="0">
                        <a:solidFill>
                          <a:srgbClr val="A79552"/>
                        </a:solidFill>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SGC</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701232138"/>
                  </a:ext>
                </a:extLst>
              </a:tr>
              <a:tr h="651443">
                <a:tc>
                  <a:txBody>
                    <a:bodyPr/>
                    <a:lstStyle/>
                    <a:p>
                      <a:pPr algn="ctr"/>
                      <a:r>
                        <a:rPr lang="en-US" dirty="0">
                          <a:latin typeface="Corbel" panose="020B0503020204020204" pitchFamily="34" charset="0"/>
                        </a:rPr>
                        <a:t>Up to 30.06.2022</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Less than $450 per month</a:t>
                      </a:r>
                      <a:endParaRPr lang="en-AU" b="1" dirty="0">
                        <a:solidFill>
                          <a:srgbClr val="A79552"/>
                        </a:solidFill>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Nil</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538102403"/>
                  </a:ext>
                </a:extLst>
              </a:tr>
              <a:tr h="375656">
                <a:tc>
                  <a:txBody>
                    <a:bodyPr/>
                    <a:lstStyle/>
                    <a:p>
                      <a:pPr algn="ctr"/>
                      <a:r>
                        <a:rPr lang="en-US" dirty="0">
                          <a:latin typeface="Corbel" panose="020B0503020204020204" pitchFamily="34" charset="0"/>
                        </a:rPr>
                        <a:t>From 01.07.2022 onwards</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$1 upwards</a:t>
                      </a:r>
                      <a:endParaRPr lang="en-AU" b="1" dirty="0">
                        <a:solidFill>
                          <a:srgbClr val="A79552"/>
                        </a:solidFill>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SGC Rate Applicable</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34504009"/>
                  </a:ext>
                </a:extLst>
              </a:tr>
            </a:tbl>
          </a:graphicData>
        </a:graphic>
      </p:graphicFrame>
    </p:spTree>
    <p:extLst>
      <p:ext uri="{BB962C8B-B14F-4D97-AF65-F5344CB8AC3E}">
        <p14:creationId xmlns:p14="http://schemas.microsoft.com/office/powerpoint/2010/main" val="325108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160519"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Agenda </a:t>
            </a:r>
            <a:endParaRPr lang="en-AU" sz="3600" b="1" dirty="0">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199" y="1831134"/>
            <a:ext cx="10817507"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Discussion Points</a:t>
            </a:r>
          </a:p>
          <a:p>
            <a:pPr lvl="1">
              <a:lnSpc>
                <a:spcPct val="150000"/>
              </a:lnSpc>
            </a:pPr>
            <a:r>
              <a:rPr lang="en-US" sz="2200" dirty="0">
                <a:latin typeface="Corbel" panose="020B0503020204020204" pitchFamily="34" charset="0"/>
              </a:rPr>
              <a:t>What is Tax Planning?</a:t>
            </a:r>
          </a:p>
          <a:p>
            <a:pPr lvl="1">
              <a:lnSpc>
                <a:spcPct val="150000"/>
              </a:lnSpc>
            </a:pPr>
            <a:r>
              <a:rPr lang="en-US" sz="2200" dirty="0">
                <a:latin typeface="Corbel" panose="020B0503020204020204" pitchFamily="34" charset="0"/>
              </a:rPr>
              <a:t>Why is Tax Planning So Important?</a:t>
            </a:r>
          </a:p>
          <a:p>
            <a:pPr lvl="1">
              <a:lnSpc>
                <a:spcPct val="150000"/>
              </a:lnSpc>
            </a:pPr>
            <a:r>
              <a:rPr lang="en-US" sz="2200" dirty="0">
                <a:latin typeface="Corbel" panose="020B0503020204020204" pitchFamily="34" charset="0"/>
              </a:rPr>
              <a:t>How can I maximise available Tax Deductions?</a:t>
            </a:r>
          </a:p>
          <a:p>
            <a:pPr lvl="1">
              <a:lnSpc>
                <a:spcPct val="150000"/>
              </a:lnSpc>
            </a:pPr>
            <a:r>
              <a:rPr lang="en-US" sz="2200" dirty="0">
                <a:latin typeface="Corbel" panose="020B0503020204020204" pitchFamily="34" charset="0"/>
              </a:rPr>
              <a:t>Superannuation Strategies to consider and adopt</a:t>
            </a:r>
          </a:p>
          <a:p>
            <a:pPr lvl="1">
              <a:lnSpc>
                <a:spcPct val="150000"/>
              </a:lnSpc>
            </a:pPr>
            <a:r>
              <a:rPr lang="en-US" sz="2200" dirty="0">
                <a:latin typeface="Corbel" panose="020B0503020204020204" pitchFamily="34" charset="0"/>
              </a:rPr>
              <a:t>What to do Next</a:t>
            </a:r>
          </a:p>
        </p:txBody>
      </p:sp>
      <p:pic>
        <p:nvPicPr>
          <p:cNvPr id="2" name="Picture 1">
            <a:extLst>
              <a:ext uri="{FF2B5EF4-FFF2-40B4-BE49-F238E27FC236}">
                <a16:creationId xmlns:a16="http://schemas.microsoft.com/office/drawing/2014/main" id="{DD6C623B-B5A6-41CA-B1AD-83617278823F}"/>
              </a:ext>
            </a:extLst>
          </p:cNvPr>
          <p:cNvPicPr>
            <a:picLocks noChangeAspect="1"/>
          </p:cNvPicPr>
          <p:nvPr/>
        </p:nvPicPr>
        <p:blipFill>
          <a:blip r:embed="rId3"/>
          <a:stretch>
            <a:fillRect/>
          </a:stretch>
        </p:blipFill>
        <p:spPr>
          <a:xfrm>
            <a:off x="838199" y="235272"/>
            <a:ext cx="1097375" cy="1079086"/>
          </a:xfrm>
          <a:prstGeom prst="rect">
            <a:avLst/>
          </a:prstGeom>
        </p:spPr>
      </p:pic>
    </p:spTree>
    <p:extLst>
      <p:ext uri="{BB962C8B-B14F-4D97-AF65-F5344CB8AC3E}">
        <p14:creationId xmlns:p14="http://schemas.microsoft.com/office/powerpoint/2010/main" val="2862682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Superannuation Strategies</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1"/>
            <a:ext cx="10845800" cy="435133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Superannuation</a:t>
            </a:r>
          </a:p>
          <a:p>
            <a:pPr lvl="1">
              <a:buFont typeface="Wingdings" panose="05000000000000000000" pitchFamily="2" charset="2"/>
              <a:buChar char="ü"/>
            </a:pPr>
            <a:endParaRPr lang="en-US" sz="2200" dirty="0">
              <a:latin typeface="Corbel" panose="020B0503020204020204" pitchFamily="34" charset="0"/>
            </a:endParaRPr>
          </a:p>
          <a:p>
            <a:pPr lvl="1"/>
            <a:r>
              <a:rPr lang="en-US" sz="2200" dirty="0">
                <a:latin typeface="Corbel" panose="020B0503020204020204" pitchFamily="34" charset="0"/>
              </a:rPr>
              <a:t>Minimum pension drawdown relief extended to 2022/23</a:t>
            </a:r>
          </a:p>
          <a:p>
            <a:pPr lvl="1">
              <a:lnSpc>
                <a:spcPct val="150000"/>
              </a:lnSpc>
            </a:pPr>
            <a:r>
              <a:rPr lang="en-US" sz="2200" dirty="0">
                <a:latin typeface="Corbel" panose="020B0503020204020204" pitchFamily="34" charset="0"/>
              </a:rPr>
              <a:t>Originally introduced in 2020/21 in response to the COVID-19 crisis, the Federal Government granted a temporary 50% reduction in the minimum pension drawdown</a:t>
            </a:r>
          </a:p>
          <a:p>
            <a:pPr lvl="1">
              <a:lnSpc>
                <a:spcPct val="100000"/>
              </a:lnSpc>
            </a:pPr>
            <a:r>
              <a:rPr lang="en-US" sz="2200" dirty="0">
                <a:latin typeface="Corbel" panose="020B0503020204020204" pitchFamily="34" charset="0"/>
              </a:rPr>
              <a:t>This pension drawdown relief was extended to 2021/22 and will be extended for another year to 2022/23</a:t>
            </a:r>
          </a:p>
          <a:p>
            <a:pPr>
              <a:buFont typeface="Wingdings" panose="05000000000000000000" pitchFamily="2" charset="2"/>
              <a:buChar char="ü"/>
            </a:pPr>
            <a:endParaRPr lang="en-AU" dirty="0">
              <a:solidFill>
                <a:srgbClr val="231F20"/>
              </a:solidFill>
              <a:latin typeface="Corbel" panose="020B0503020204020204" pitchFamily="34" charset="0"/>
            </a:endParaRPr>
          </a:p>
        </p:txBody>
      </p:sp>
      <p:pic>
        <p:nvPicPr>
          <p:cNvPr id="3" name="Picture 2" descr="A picture containing text, drinking water&#10;&#10;Description automatically generated">
            <a:extLst>
              <a:ext uri="{FF2B5EF4-FFF2-40B4-BE49-F238E27FC236}">
                <a16:creationId xmlns:a16="http://schemas.microsoft.com/office/drawing/2014/main" id="{AB757D2C-27ED-4013-960B-3B84B6A09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1698" y="4803011"/>
            <a:ext cx="1787202" cy="1412808"/>
          </a:xfrm>
          <a:prstGeom prst="rect">
            <a:avLst/>
          </a:prstGeom>
        </p:spPr>
      </p:pic>
    </p:spTree>
    <p:extLst>
      <p:ext uri="{BB962C8B-B14F-4D97-AF65-F5344CB8AC3E}">
        <p14:creationId xmlns:p14="http://schemas.microsoft.com/office/powerpoint/2010/main" val="3248239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Superannuation Strategies</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1"/>
            <a:ext cx="10845800" cy="435133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Minimum Pension Drawdowns</a:t>
            </a:r>
          </a:p>
          <a:p>
            <a:pPr marL="0" indent="0">
              <a:buNone/>
            </a:pPr>
            <a:endParaRPr lang="en-AU" dirty="0">
              <a:solidFill>
                <a:srgbClr val="231F20"/>
              </a:solidFill>
              <a:latin typeface="Corbel" panose="020B0503020204020204" pitchFamily="34" charset="0"/>
            </a:endParaRPr>
          </a:p>
        </p:txBody>
      </p:sp>
      <p:graphicFrame>
        <p:nvGraphicFramePr>
          <p:cNvPr id="2" name="Table 2">
            <a:extLst>
              <a:ext uri="{FF2B5EF4-FFF2-40B4-BE49-F238E27FC236}">
                <a16:creationId xmlns:a16="http://schemas.microsoft.com/office/drawing/2014/main" id="{78E9C5E9-E0D2-4039-B571-3A301BE0067B}"/>
              </a:ext>
            </a:extLst>
          </p:cNvPr>
          <p:cNvGraphicFramePr>
            <a:graphicFrameLocks noGrp="1"/>
          </p:cNvGraphicFramePr>
          <p:nvPr>
            <p:extLst>
              <p:ext uri="{D42A27DB-BD31-4B8C-83A1-F6EECF244321}">
                <p14:modId xmlns:p14="http://schemas.microsoft.com/office/powerpoint/2010/main" val="4015717678"/>
              </p:ext>
            </p:extLst>
          </p:nvPr>
        </p:nvGraphicFramePr>
        <p:xfrm>
          <a:off x="1111170" y="2465408"/>
          <a:ext cx="9931077" cy="3865941"/>
        </p:xfrm>
        <a:graphic>
          <a:graphicData uri="http://schemas.openxmlformats.org/drawingml/2006/table">
            <a:tbl>
              <a:tblPr firstRow="1" bandRow="1">
                <a:tableStyleId>{073A0DAA-6AF3-43AB-8588-CEC1D06C72B9}</a:tableStyleId>
              </a:tblPr>
              <a:tblGrid>
                <a:gridCol w="1643605">
                  <a:extLst>
                    <a:ext uri="{9D8B030D-6E8A-4147-A177-3AD203B41FA5}">
                      <a16:colId xmlns:a16="http://schemas.microsoft.com/office/drawing/2014/main" val="394797885"/>
                    </a:ext>
                  </a:extLst>
                </a:gridCol>
                <a:gridCol w="2372810">
                  <a:extLst>
                    <a:ext uri="{9D8B030D-6E8A-4147-A177-3AD203B41FA5}">
                      <a16:colId xmlns:a16="http://schemas.microsoft.com/office/drawing/2014/main" val="1318680851"/>
                    </a:ext>
                  </a:extLst>
                </a:gridCol>
                <a:gridCol w="2534856">
                  <a:extLst>
                    <a:ext uri="{9D8B030D-6E8A-4147-A177-3AD203B41FA5}">
                      <a16:colId xmlns:a16="http://schemas.microsoft.com/office/drawing/2014/main" val="2324901693"/>
                    </a:ext>
                  </a:extLst>
                </a:gridCol>
                <a:gridCol w="3379806">
                  <a:extLst>
                    <a:ext uri="{9D8B030D-6E8A-4147-A177-3AD203B41FA5}">
                      <a16:colId xmlns:a16="http://schemas.microsoft.com/office/drawing/2014/main" val="2544849032"/>
                    </a:ext>
                  </a:extLst>
                </a:gridCol>
              </a:tblGrid>
              <a:tr h="640943">
                <a:tc>
                  <a:txBody>
                    <a:bodyPr/>
                    <a:lstStyle/>
                    <a:p>
                      <a:pPr algn="ctr"/>
                      <a:r>
                        <a:rPr lang="en-US" dirty="0">
                          <a:latin typeface="Corbel" panose="020B0503020204020204" pitchFamily="34" charset="0"/>
                        </a:rPr>
                        <a:t>Age</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2013/14 to 2018/19</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2019/20 to 2021/22</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2022/23</a:t>
                      </a:r>
                    </a:p>
                    <a:p>
                      <a:pPr algn="ctr"/>
                      <a:r>
                        <a:rPr lang="en-US" b="1" dirty="0">
                          <a:solidFill>
                            <a:srgbClr val="A79552"/>
                          </a:solidFill>
                          <a:latin typeface="Corbel" panose="020B0503020204020204" pitchFamily="34" charset="0"/>
                        </a:rPr>
                        <a:t>(Legislated – 25</a:t>
                      </a:r>
                      <a:r>
                        <a:rPr lang="en-US" b="1" baseline="30000" dirty="0">
                          <a:solidFill>
                            <a:srgbClr val="A79552"/>
                          </a:solidFill>
                          <a:latin typeface="Corbel" panose="020B0503020204020204" pitchFamily="34" charset="0"/>
                        </a:rPr>
                        <a:t>th</a:t>
                      </a:r>
                      <a:r>
                        <a:rPr lang="en-US" b="1" dirty="0">
                          <a:solidFill>
                            <a:srgbClr val="A79552"/>
                          </a:solidFill>
                          <a:latin typeface="Corbel" panose="020B0503020204020204" pitchFamily="34" charset="0"/>
                        </a:rPr>
                        <a:t> March 2022)</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3948878300"/>
                  </a:ext>
                </a:extLst>
              </a:tr>
              <a:tr h="460714">
                <a:tc>
                  <a:txBody>
                    <a:bodyPr/>
                    <a:lstStyle/>
                    <a:p>
                      <a:pPr algn="ctr"/>
                      <a:r>
                        <a:rPr lang="en-US" dirty="0">
                          <a:latin typeface="Corbel" panose="020B0503020204020204" pitchFamily="34" charset="0"/>
                        </a:rPr>
                        <a:t>Under 65</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4.0%</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2.0%</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2.0%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088939878"/>
                  </a:ext>
                </a:extLst>
              </a:tr>
              <a:tr h="460714">
                <a:tc>
                  <a:txBody>
                    <a:bodyPr/>
                    <a:lstStyle/>
                    <a:p>
                      <a:pPr algn="ctr"/>
                      <a:r>
                        <a:rPr lang="en-US" dirty="0">
                          <a:latin typeface="Corbel" panose="020B0503020204020204" pitchFamily="34" charset="0"/>
                        </a:rPr>
                        <a:t>65-74</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5.0%</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2.5%</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2.5%</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1475798616"/>
                  </a:ext>
                </a:extLst>
              </a:tr>
              <a:tr h="460714">
                <a:tc>
                  <a:txBody>
                    <a:bodyPr/>
                    <a:lstStyle/>
                    <a:p>
                      <a:pPr algn="ctr"/>
                      <a:r>
                        <a:rPr lang="en-US" dirty="0">
                          <a:latin typeface="Corbel" panose="020B0503020204020204" pitchFamily="34" charset="0"/>
                        </a:rPr>
                        <a:t>75-79</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6.0%</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3.0%</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3.0%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2276477117"/>
                  </a:ext>
                </a:extLst>
              </a:tr>
              <a:tr h="460714">
                <a:tc>
                  <a:txBody>
                    <a:bodyPr/>
                    <a:lstStyle/>
                    <a:p>
                      <a:pPr algn="ctr"/>
                      <a:r>
                        <a:rPr lang="en-US" dirty="0">
                          <a:latin typeface="Corbel" panose="020B0503020204020204" pitchFamily="34" charset="0"/>
                        </a:rPr>
                        <a:t>80-84</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7.0%</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3.5%</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3.5%</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962704707"/>
                  </a:ext>
                </a:extLst>
              </a:tr>
              <a:tr h="460714">
                <a:tc>
                  <a:txBody>
                    <a:bodyPr/>
                    <a:lstStyle/>
                    <a:p>
                      <a:pPr algn="ctr"/>
                      <a:r>
                        <a:rPr lang="en-US" dirty="0">
                          <a:latin typeface="Corbel" panose="020B0503020204020204" pitchFamily="34" charset="0"/>
                        </a:rPr>
                        <a:t>85-89</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9.0%</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4.5%</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4.5%</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3535006321"/>
                  </a:ext>
                </a:extLst>
              </a:tr>
              <a:tr h="460714">
                <a:tc>
                  <a:txBody>
                    <a:bodyPr/>
                    <a:lstStyle/>
                    <a:p>
                      <a:pPr algn="ctr"/>
                      <a:r>
                        <a:rPr lang="en-US" dirty="0">
                          <a:latin typeface="Corbel" panose="020B0503020204020204" pitchFamily="34" charset="0"/>
                        </a:rPr>
                        <a:t>90-94</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11.0%</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5.5%</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5.5%</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3916256890"/>
                  </a:ext>
                </a:extLst>
              </a:tr>
              <a:tr h="460714">
                <a:tc>
                  <a:txBody>
                    <a:bodyPr/>
                    <a:lstStyle/>
                    <a:p>
                      <a:pPr algn="ctr"/>
                      <a:r>
                        <a:rPr lang="en-US" dirty="0">
                          <a:latin typeface="Corbel" panose="020B0503020204020204" pitchFamily="34" charset="0"/>
                        </a:rPr>
                        <a:t>95 or older</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14.0%</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7.0%</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7.0%</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1536866021"/>
                  </a:ext>
                </a:extLst>
              </a:tr>
            </a:tbl>
          </a:graphicData>
        </a:graphic>
      </p:graphicFrame>
    </p:spTree>
    <p:extLst>
      <p:ext uri="{BB962C8B-B14F-4D97-AF65-F5344CB8AC3E}">
        <p14:creationId xmlns:p14="http://schemas.microsoft.com/office/powerpoint/2010/main" val="3895039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Personal Tax</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0"/>
            <a:ext cx="10845800" cy="4759557"/>
          </a:xfrm>
        </p:spPr>
        <p:txBody>
          <a:bodyPr>
            <a:normAutofit fontScale="62500" lnSpcReduction="20000"/>
          </a:bodyPr>
          <a:lstStyle/>
          <a:p>
            <a:pPr>
              <a:buFont typeface="Wingdings" panose="05000000000000000000" pitchFamily="2" charset="2"/>
              <a:buChar char="q"/>
            </a:pPr>
            <a:r>
              <a:rPr lang="en-US" sz="4200" b="1" dirty="0">
                <a:solidFill>
                  <a:srgbClr val="A79552"/>
                </a:solidFill>
                <a:latin typeface="Corbel" panose="020B0503020204020204" pitchFamily="34" charset="0"/>
              </a:rPr>
              <a:t>Tax Cuts</a:t>
            </a:r>
          </a:p>
          <a:p>
            <a:pPr lvl="1">
              <a:buFont typeface="Wingdings" panose="05000000000000000000" pitchFamily="2" charset="2"/>
              <a:buChar char="ü"/>
            </a:pPr>
            <a:endParaRPr lang="en-US" sz="2900" dirty="0">
              <a:latin typeface="Corbel" panose="020B0503020204020204" pitchFamily="34" charset="0"/>
            </a:endParaRPr>
          </a:p>
          <a:p>
            <a:pPr lvl="1"/>
            <a:r>
              <a:rPr lang="en-US" sz="3200" dirty="0">
                <a:latin typeface="Corbel" panose="020B0503020204020204" pitchFamily="34" charset="0"/>
              </a:rPr>
              <a:t>No change to stage 3 tax cuts</a:t>
            </a: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lvl="1">
              <a:buFont typeface="Wingdings" panose="05000000000000000000" pitchFamily="2" charset="2"/>
              <a:buChar char="ü"/>
            </a:pPr>
            <a:endParaRPr lang="en-US" sz="2900" dirty="0">
              <a:latin typeface="Corbel" panose="020B0503020204020204" pitchFamily="34" charset="0"/>
            </a:endParaRPr>
          </a:p>
          <a:p>
            <a:pPr lvl="1">
              <a:buFont typeface="Wingdings" panose="05000000000000000000" pitchFamily="2" charset="2"/>
              <a:buChar char="ü"/>
            </a:pPr>
            <a:endParaRPr lang="en-US" sz="2900" dirty="0">
              <a:latin typeface="Corbel" panose="020B0503020204020204" pitchFamily="34" charset="0"/>
            </a:endParaRPr>
          </a:p>
          <a:p>
            <a:pPr lvl="1"/>
            <a:r>
              <a:rPr lang="en-US" sz="3200" dirty="0">
                <a:latin typeface="Corbel" panose="020B0503020204020204" pitchFamily="34" charset="0"/>
              </a:rPr>
              <a:t>Federally, the Labor has officially vowed to support the final stage of tax cuts – time will tell!</a:t>
            </a:r>
            <a:endParaRPr lang="en-US" sz="3200" dirty="0"/>
          </a:p>
          <a:p>
            <a:pPr>
              <a:buFont typeface="Wingdings" panose="05000000000000000000" pitchFamily="2" charset="2"/>
              <a:buChar char="ü"/>
            </a:pPr>
            <a:endParaRPr lang="en-AU" dirty="0">
              <a:solidFill>
                <a:srgbClr val="231F20"/>
              </a:solidFill>
              <a:latin typeface="Corbel" panose="020B0503020204020204" pitchFamily="34" charset="0"/>
            </a:endParaRPr>
          </a:p>
        </p:txBody>
      </p:sp>
      <p:graphicFrame>
        <p:nvGraphicFramePr>
          <p:cNvPr id="2" name="Table 2">
            <a:extLst>
              <a:ext uri="{FF2B5EF4-FFF2-40B4-BE49-F238E27FC236}">
                <a16:creationId xmlns:a16="http://schemas.microsoft.com/office/drawing/2014/main" id="{DDAB947D-40D1-4ED8-83DE-3223500FCE9D}"/>
              </a:ext>
            </a:extLst>
          </p:cNvPr>
          <p:cNvGraphicFramePr>
            <a:graphicFrameLocks noGrp="1"/>
          </p:cNvGraphicFramePr>
          <p:nvPr>
            <p:extLst>
              <p:ext uri="{D42A27DB-BD31-4B8C-83A1-F6EECF244321}">
                <p14:modId xmlns:p14="http://schemas.microsoft.com/office/powerpoint/2010/main" val="2933437075"/>
              </p:ext>
            </p:extLst>
          </p:nvPr>
        </p:nvGraphicFramePr>
        <p:xfrm>
          <a:off x="838201" y="2798189"/>
          <a:ext cx="10515600" cy="2892137"/>
        </p:xfrm>
        <a:graphic>
          <a:graphicData uri="http://schemas.openxmlformats.org/drawingml/2006/table">
            <a:tbl>
              <a:tblPr firstRow="1" bandRow="1">
                <a:tableStyleId>{073A0DAA-6AF3-43AB-8588-CEC1D06C72B9}</a:tableStyleId>
              </a:tblPr>
              <a:tblGrid>
                <a:gridCol w="3505200">
                  <a:extLst>
                    <a:ext uri="{9D8B030D-6E8A-4147-A177-3AD203B41FA5}">
                      <a16:colId xmlns:a16="http://schemas.microsoft.com/office/drawing/2014/main" val="1995293819"/>
                    </a:ext>
                  </a:extLst>
                </a:gridCol>
                <a:gridCol w="3505200">
                  <a:extLst>
                    <a:ext uri="{9D8B030D-6E8A-4147-A177-3AD203B41FA5}">
                      <a16:colId xmlns:a16="http://schemas.microsoft.com/office/drawing/2014/main" val="206441483"/>
                    </a:ext>
                  </a:extLst>
                </a:gridCol>
                <a:gridCol w="3505200">
                  <a:extLst>
                    <a:ext uri="{9D8B030D-6E8A-4147-A177-3AD203B41FA5}">
                      <a16:colId xmlns:a16="http://schemas.microsoft.com/office/drawing/2014/main" val="906015428"/>
                    </a:ext>
                  </a:extLst>
                </a:gridCol>
              </a:tblGrid>
              <a:tr h="335665">
                <a:tc>
                  <a:txBody>
                    <a:bodyPr/>
                    <a:lstStyle/>
                    <a:p>
                      <a:pPr algn="ctr"/>
                      <a:r>
                        <a:rPr lang="en-US" dirty="0">
                          <a:latin typeface="Corbel" panose="020B0503020204020204" pitchFamily="34" charset="0"/>
                        </a:rPr>
                        <a:t>Taxable Income</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FY2022 &amp; FY2023 (Legislated)</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FY2025 (Legislated)</a:t>
                      </a:r>
                      <a:endParaRPr lang="en-AU" dirty="0">
                        <a:latin typeface="Corbel" panose="020B0503020204020204" pitchFamily="34" charset="0"/>
                      </a:endParaRPr>
                    </a:p>
                  </a:txBody>
                  <a:tcPr/>
                </a:tc>
                <a:extLst>
                  <a:ext uri="{0D108BD9-81ED-4DB2-BD59-A6C34878D82A}">
                    <a16:rowId xmlns:a16="http://schemas.microsoft.com/office/drawing/2014/main" val="960133816"/>
                  </a:ext>
                </a:extLst>
              </a:tr>
              <a:tr h="305571">
                <a:tc>
                  <a:txBody>
                    <a:bodyPr/>
                    <a:lstStyle/>
                    <a:p>
                      <a:pPr algn="ctr"/>
                      <a:r>
                        <a:rPr lang="en-US" sz="1400" dirty="0">
                          <a:latin typeface="Corbel" panose="020B0503020204020204" pitchFamily="34" charset="0"/>
                        </a:rPr>
                        <a:t>$Nil to $18,200</a:t>
                      </a:r>
                      <a:endParaRPr lang="en-AU" sz="1400" dirty="0">
                        <a:latin typeface="Corbel" panose="020B0503020204020204" pitchFamily="34" charset="0"/>
                      </a:endParaRPr>
                    </a:p>
                  </a:txBody>
                  <a:tcPr/>
                </a:tc>
                <a:tc>
                  <a:txBody>
                    <a:bodyPr/>
                    <a:lstStyle/>
                    <a:p>
                      <a:pPr algn="ctr"/>
                      <a:r>
                        <a:rPr lang="en-US" sz="1400" dirty="0">
                          <a:latin typeface="Corbel" panose="020B0503020204020204" pitchFamily="34" charset="0"/>
                        </a:rPr>
                        <a:t>0.00%</a:t>
                      </a:r>
                      <a:endParaRPr lang="en-AU" sz="1400" dirty="0">
                        <a:latin typeface="Corbel" panose="020B05030202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orbel" panose="020B0503020204020204" pitchFamily="34" charset="0"/>
                        </a:rPr>
                        <a:t>0.00%</a:t>
                      </a:r>
                      <a:endParaRPr lang="en-AU" sz="1400" dirty="0">
                        <a:latin typeface="Corbel" panose="020B0503020204020204" pitchFamily="34" charset="0"/>
                      </a:endParaRPr>
                    </a:p>
                  </a:txBody>
                  <a:tcPr/>
                </a:tc>
                <a:extLst>
                  <a:ext uri="{0D108BD9-81ED-4DB2-BD59-A6C34878D82A}">
                    <a16:rowId xmlns:a16="http://schemas.microsoft.com/office/drawing/2014/main" val="2088841235"/>
                  </a:ext>
                </a:extLst>
              </a:tr>
              <a:tr h="373224">
                <a:tc>
                  <a:txBody>
                    <a:bodyPr/>
                    <a:lstStyle/>
                    <a:p>
                      <a:pPr algn="ctr"/>
                      <a:r>
                        <a:rPr lang="en-US" sz="1400" dirty="0">
                          <a:latin typeface="Corbel" panose="020B0503020204020204" pitchFamily="34" charset="0"/>
                        </a:rPr>
                        <a:t>$18,201 to $45,000</a:t>
                      </a:r>
                      <a:endParaRPr lang="en-AU" sz="1400" dirty="0">
                        <a:latin typeface="Corbel" panose="020B0503020204020204" pitchFamily="34" charset="0"/>
                      </a:endParaRPr>
                    </a:p>
                  </a:txBody>
                  <a:tcPr/>
                </a:tc>
                <a:tc>
                  <a:txBody>
                    <a:bodyPr/>
                    <a:lstStyle/>
                    <a:p>
                      <a:pPr algn="ctr"/>
                      <a:r>
                        <a:rPr lang="en-US" sz="1400" dirty="0">
                          <a:latin typeface="Corbel" panose="020B0503020204020204" pitchFamily="34" charset="0"/>
                        </a:rPr>
                        <a:t>19.00% over $18,200</a:t>
                      </a:r>
                      <a:endParaRPr lang="en-AU" sz="1400" dirty="0">
                        <a:latin typeface="Corbel" panose="020B05030202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orbel" panose="020B0503020204020204" pitchFamily="34" charset="0"/>
                        </a:rPr>
                        <a:t>19.00% over $18,200</a:t>
                      </a:r>
                      <a:endParaRPr lang="en-AU" sz="1400" dirty="0">
                        <a:latin typeface="Corbel" panose="020B0503020204020204" pitchFamily="34" charset="0"/>
                      </a:endParaRPr>
                    </a:p>
                  </a:txBody>
                  <a:tcPr/>
                </a:tc>
                <a:extLst>
                  <a:ext uri="{0D108BD9-81ED-4DB2-BD59-A6C34878D82A}">
                    <a16:rowId xmlns:a16="http://schemas.microsoft.com/office/drawing/2014/main" val="867887899"/>
                  </a:ext>
                </a:extLst>
              </a:tr>
              <a:tr h="402407">
                <a:tc>
                  <a:txBody>
                    <a:bodyPr/>
                    <a:lstStyle/>
                    <a:p>
                      <a:pPr algn="ctr"/>
                      <a:r>
                        <a:rPr lang="en-US" sz="1400" dirty="0">
                          <a:latin typeface="Corbel" panose="020B0503020204020204" pitchFamily="34" charset="0"/>
                        </a:rPr>
                        <a:t>$45,001 to $120,000</a:t>
                      </a:r>
                      <a:endParaRPr lang="en-AU" sz="1400" dirty="0">
                        <a:latin typeface="Corbel" panose="020B0503020204020204" pitchFamily="34" charset="0"/>
                      </a:endParaRPr>
                    </a:p>
                  </a:txBody>
                  <a:tcPr/>
                </a:tc>
                <a:tc>
                  <a:txBody>
                    <a:bodyPr/>
                    <a:lstStyle/>
                    <a:p>
                      <a:pPr algn="ctr"/>
                      <a:r>
                        <a:rPr lang="en-US" sz="1400" dirty="0">
                          <a:latin typeface="Corbel" panose="020B0503020204020204" pitchFamily="34" charset="0"/>
                        </a:rPr>
                        <a:t>$5,092 + 32.50% over $45,000</a:t>
                      </a:r>
                      <a:endParaRPr lang="en-AU" sz="1400" dirty="0">
                        <a:latin typeface="Corbel" panose="020B0503020204020204" pitchFamily="34" charset="0"/>
                      </a:endParaRPr>
                    </a:p>
                  </a:txBody>
                  <a:tcPr/>
                </a:tc>
                <a:tc>
                  <a:txBody>
                    <a:bodyPr/>
                    <a:lstStyle/>
                    <a:p>
                      <a:pPr algn="ctr"/>
                      <a:r>
                        <a:rPr lang="en-US" sz="1400" b="1" dirty="0">
                          <a:solidFill>
                            <a:srgbClr val="A79552"/>
                          </a:solidFill>
                          <a:latin typeface="Corbel" panose="020B0503020204020204" pitchFamily="34" charset="0"/>
                        </a:rPr>
                        <a:t>Not Applicable</a:t>
                      </a:r>
                      <a:endParaRPr lang="en-AU" sz="1400" b="1" dirty="0">
                        <a:solidFill>
                          <a:srgbClr val="A79552"/>
                        </a:solidFill>
                        <a:latin typeface="Corbel" panose="020B0503020204020204" pitchFamily="34" charset="0"/>
                      </a:endParaRPr>
                    </a:p>
                  </a:txBody>
                  <a:tcPr/>
                </a:tc>
                <a:extLst>
                  <a:ext uri="{0D108BD9-81ED-4DB2-BD59-A6C34878D82A}">
                    <a16:rowId xmlns:a16="http://schemas.microsoft.com/office/drawing/2014/main" val="584093493"/>
                  </a:ext>
                </a:extLst>
              </a:tr>
              <a:tr h="376943">
                <a:tc>
                  <a:txBody>
                    <a:bodyPr/>
                    <a:lstStyle/>
                    <a:p>
                      <a:pPr algn="ctr"/>
                      <a:r>
                        <a:rPr lang="en-US" sz="1400" dirty="0">
                          <a:latin typeface="Corbel" panose="020B0503020204020204" pitchFamily="34" charset="0"/>
                        </a:rPr>
                        <a:t>$120,001 to $180,000</a:t>
                      </a:r>
                      <a:endParaRPr lang="en-AU" sz="1400" dirty="0">
                        <a:latin typeface="Corbel" panose="020B0503020204020204" pitchFamily="34" charset="0"/>
                      </a:endParaRPr>
                    </a:p>
                  </a:txBody>
                  <a:tcPr/>
                </a:tc>
                <a:tc>
                  <a:txBody>
                    <a:bodyPr/>
                    <a:lstStyle/>
                    <a:p>
                      <a:pPr algn="ctr"/>
                      <a:r>
                        <a:rPr lang="en-US" sz="1400" dirty="0">
                          <a:latin typeface="Corbel" panose="020B0503020204020204" pitchFamily="34" charset="0"/>
                        </a:rPr>
                        <a:t>$29,467 + 37.00% over $120,000</a:t>
                      </a:r>
                      <a:endParaRPr lang="en-AU" sz="1400" dirty="0">
                        <a:latin typeface="Corbel" panose="020B0503020204020204" pitchFamily="34" charset="0"/>
                      </a:endParaRPr>
                    </a:p>
                  </a:txBody>
                  <a:tcPr/>
                </a:tc>
                <a:tc>
                  <a:txBody>
                    <a:bodyPr/>
                    <a:lstStyle/>
                    <a:p>
                      <a:pPr algn="ctr"/>
                      <a:r>
                        <a:rPr lang="en-US" sz="1400" b="1" dirty="0">
                          <a:solidFill>
                            <a:srgbClr val="A79552"/>
                          </a:solidFill>
                          <a:latin typeface="Corbel" panose="020B0503020204020204" pitchFamily="34" charset="0"/>
                        </a:rPr>
                        <a:t>Not Applicable</a:t>
                      </a:r>
                      <a:endParaRPr lang="en-AU" sz="1400" b="1" dirty="0">
                        <a:solidFill>
                          <a:srgbClr val="A79552"/>
                        </a:solidFill>
                        <a:latin typeface="Corbel" panose="020B0503020204020204" pitchFamily="34" charset="0"/>
                      </a:endParaRPr>
                    </a:p>
                  </a:txBody>
                  <a:tcPr/>
                </a:tc>
                <a:extLst>
                  <a:ext uri="{0D108BD9-81ED-4DB2-BD59-A6C34878D82A}">
                    <a16:rowId xmlns:a16="http://schemas.microsoft.com/office/drawing/2014/main" val="3329594316"/>
                  </a:ext>
                </a:extLst>
              </a:tr>
              <a:tr h="381809">
                <a:tc>
                  <a:txBody>
                    <a:bodyPr/>
                    <a:lstStyle/>
                    <a:p>
                      <a:pPr algn="ctr"/>
                      <a:r>
                        <a:rPr lang="en-US" sz="1400" dirty="0">
                          <a:latin typeface="Corbel" panose="020B0503020204020204" pitchFamily="34" charset="0"/>
                        </a:rPr>
                        <a:t>$180,001 upwards</a:t>
                      </a:r>
                      <a:endParaRPr lang="en-AU" sz="1400" dirty="0">
                        <a:latin typeface="Corbel" panose="020B0503020204020204" pitchFamily="34" charset="0"/>
                      </a:endParaRPr>
                    </a:p>
                  </a:txBody>
                  <a:tcPr/>
                </a:tc>
                <a:tc>
                  <a:txBody>
                    <a:bodyPr/>
                    <a:lstStyle/>
                    <a:p>
                      <a:pPr algn="ctr"/>
                      <a:r>
                        <a:rPr lang="en-US" sz="1400" dirty="0">
                          <a:latin typeface="Corbel" panose="020B0503020204020204" pitchFamily="34" charset="0"/>
                        </a:rPr>
                        <a:t>$51,667 + 45.00% over $180,000</a:t>
                      </a:r>
                      <a:endParaRPr lang="en-AU" sz="1400" dirty="0">
                        <a:latin typeface="Corbel" panose="020B0503020204020204" pitchFamily="34" charset="0"/>
                      </a:endParaRPr>
                    </a:p>
                  </a:txBody>
                  <a:tcPr/>
                </a:tc>
                <a:tc>
                  <a:txBody>
                    <a:bodyPr/>
                    <a:lstStyle/>
                    <a:p>
                      <a:pPr algn="ctr"/>
                      <a:r>
                        <a:rPr lang="en-US" sz="1400" b="1" dirty="0">
                          <a:solidFill>
                            <a:srgbClr val="A79552"/>
                          </a:solidFill>
                          <a:latin typeface="Corbel" panose="020B0503020204020204" pitchFamily="34" charset="0"/>
                        </a:rPr>
                        <a:t>Not Applicable</a:t>
                      </a:r>
                      <a:endParaRPr lang="en-AU" sz="1400" b="1" dirty="0">
                        <a:solidFill>
                          <a:srgbClr val="A79552"/>
                        </a:solidFill>
                        <a:latin typeface="Corbel" panose="020B0503020204020204" pitchFamily="34" charset="0"/>
                      </a:endParaRPr>
                    </a:p>
                  </a:txBody>
                  <a:tcPr/>
                </a:tc>
                <a:extLst>
                  <a:ext uri="{0D108BD9-81ED-4DB2-BD59-A6C34878D82A}">
                    <a16:rowId xmlns:a16="http://schemas.microsoft.com/office/drawing/2014/main" val="3462720420"/>
                  </a:ext>
                </a:extLst>
              </a:tr>
              <a:tr h="350194">
                <a:tc>
                  <a:txBody>
                    <a:bodyPr/>
                    <a:lstStyle/>
                    <a:p>
                      <a:pPr algn="ctr"/>
                      <a:r>
                        <a:rPr lang="en-US" sz="1400" dirty="0">
                          <a:latin typeface="Corbel" panose="020B0503020204020204" pitchFamily="34" charset="0"/>
                        </a:rPr>
                        <a:t>$45,001 to $200,000</a:t>
                      </a:r>
                      <a:endParaRPr lang="en-AU" sz="1400" dirty="0">
                        <a:latin typeface="Corbel" panose="020B0503020204020204" pitchFamily="34" charset="0"/>
                      </a:endParaRPr>
                    </a:p>
                  </a:txBody>
                  <a:tcPr/>
                </a:tc>
                <a:tc>
                  <a:txBody>
                    <a:bodyPr/>
                    <a:lstStyle/>
                    <a:p>
                      <a:pPr algn="ctr"/>
                      <a:r>
                        <a:rPr lang="en-US" sz="1400" b="1" dirty="0">
                          <a:solidFill>
                            <a:srgbClr val="A79552"/>
                          </a:solidFill>
                          <a:latin typeface="Corbel" panose="020B0503020204020204" pitchFamily="34" charset="0"/>
                        </a:rPr>
                        <a:t>Not Applicable</a:t>
                      </a:r>
                      <a:endParaRPr lang="en-AU" sz="1400" b="1" dirty="0">
                        <a:solidFill>
                          <a:srgbClr val="A79552"/>
                        </a:solidFill>
                        <a:latin typeface="Corbel" panose="020B0503020204020204" pitchFamily="34" charset="0"/>
                      </a:endParaRPr>
                    </a:p>
                  </a:txBody>
                  <a:tcPr/>
                </a:tc>
                <a:tc>
                  <a:txBody>
                    <a:bodyPr/>
                    <a:lstStyle/>
                    <a:p>
                      <a:pPr algn="ctr"/>
                      <a:r>
                        <a:rPr lang="en-US" sz="1400" dirty="0">
                          <a:latin typeface="Corbel" panose="020B0503020204020204" pitchFamily="34" charset="0"/>
                        </a:rPr>
                        <a:t>$5,092 + 30.00% over $45,000</a:t>
                      </a:r>
                      <a:endParaRPr lang="en-AU" sz="1400" dirty="0">
                        <a:latin typeface="Corbel" panose="020B0503020204020204" pitchFamily="34" charset="0"/>
                      </a:endParaRPr>
                    </a:p>
                  </a:txBody>
                  <a:tcPr/>
                </a:tc>
                <a:extLst>
                  <a:ext uri="{0D108BD9-81ED-4DB2-BD59-A6C34878D82A}">
                    <a16:rowId xmlns:a16="http://schemas.microsoft.com/office/drawing/2014/main" val="1403373142"/>
                  </a:ext>
                </a:extLst>
              </a:tr>
              <a:tr h="336229">
                <a:tc>
                  <a:txBody>
                    <a:bodyPr/>
                    <a:lstStyle/>
                    <a:p>
                      <a:pPr algn="ctr"/>
                      <a:r>
                        <a:rPr lang="en-US" sz="1400" dirty="0">
                          <a:latin typeface="Corbel" panose="020B0503020204020204" pitchFamily="34" charset="0"/>
                        </a:rPr>
                        <a:t>$200,001 upwards</a:t>
                      </a:r>
                      <a:endParaRPr lang="en-AU" sz="1400" dirty="0">
                        <a:latin typeface="Corbel" panose="020B0503020204020204" pitchFamily="34" charset="0"/>
                      </a:endParaRPr>
                    </a:p>
                  </a:txBody>
                  <a:tcPr/>
                </a:tc>
                <a:tc>
                  <a:txBody>
                    <a:bodyPr/>
                    <a:lstStyle/>
                    <a:p>
                      <a:pPr algn="ctr"/>
                      <a:r>
                        <a:rPr lang="en-US" sz="1400" b="1" dirty="0">
                          <a:solidFill>
                            <a:srgbClr val="A79552"/>
                          </a:solidFill>
                          <a:latin typeface="Corbel" panose="020B0503020204020204" pitchFamily="34" charset="0"/>
                        </a:rPr>
                        <a:t>Not Applicable</a:t>
                      </a:r>
                      <a:endParaRPr lang="en-AU" sz="1400" b="1" dirty="0">
                        <a:solidFill>
                          <a:srgbClr val="A79552"/>
                        </a:solidFill>
                        <a:latin typeface="Corbel" panose="020B0503020204020204" pitchFamily="34" charset="0"/>
                      </a:endParaRPr>
                    </a:p>
                  </a:txBody>
                  <a:tcPr/>
                </a:tc>
                <a:tc>
                  <a:txBody>
                    <a:bodyPr/>
                    <a:lstStyle/>
                    <a:p>
                      <a:pPr algn="ctr"/>
                      <a:r>
                        <a:rPr lang="en-US" sz="1400" dirty="0">
                          <a:latin typeface="Corbel" panose="020B0503020204020204" pitchFamily="34" charset="0"/>
                        </a:rPr>
                        <a:t>$51,592 + 45.00% over $200,000</a:t>
                      </a:r>
                      <a:endParaRPr lang="en-AU" sz="1400" dirty="0">
                        <a:latin typeface="Corbel" panose="020B0503020204020204" pitchFamily="34" charset="0"/>
                      </a:endParaRPr>
                    </a:p>
                  </a:txBody>
                  <a:tcPr/>
                </a:tc>
                <a:extLst>
                  <a:ext uri="{0D108BD9-81ED-4DB2-BD59-A6C34878D82A}">
                    <a16:rowId xmlns:a16="http://schemas.microsoft.com/office/drawing/2014/main" val="1726763703"/>
                  </a:ext>
                </a:extLst>
              </a:tr>
            </a:tbl>
          </a:graphicData>
        </a:graphic>
      </p:graphicFrame>
    </p:spTree>
    <p:extLst>
      <p:ext uri="{BB962C8B-B14F-4D97-AF65-F5344CB8AC3E}">
        <p14:creationId xmlns:p14="http://schemas.microsoft.com/office/powerpoint/2010/main" val="1863137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Personal Tax</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1"/>
            <a:ext cx="10845800" cy="435133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Medicare Levy Thresholds</a:t>
            </a:r>
          </a:p>
          <a:p>
            <a:pPr lvl="1"/>
            <a:r>
              <a:rPr lang="en-US" sz="2200" dirty="0">
                <a:latin typeface="Corbel" panose="020B0503020204020204" pitchFamily="34" charset="0"/>
              </a:rPr>
              <a:t>Increase has arrived – effective 1</a:t>
            </a:r>
            <a:r>
              <a:rPr lang="en-US" sz="2200" baseline="30000" dirty="0">
                <a:latin typeface="Corbel" panose="020B0503020204020204" pitchFamily="34" charset="0"/>
              </a:rPr>
              <a:t>st</a:t>
            </a:r>
            <a:r>
              <a:rPr lang="en-US" sz="2200" dirty="0">
                <a:latin typeface="Corbel" panose="020B0503020204020204" pitchFamily="34" charset="0"/>
              </a:rPr>
              <a:t> July 2021</a:t>
            </a:r>
          </a:p>
          <a:p>
            <a:pPr lvl="1"/>
            <a:r>
              <a:rPr lang="en-US" sz="2200" dirty="0">
                <a:latin typeface="Corbel" panose="020B0503020204020204" pitchFamily="34" charset="0"/>
              </a:rPr>
              <a:t>This will flow through when we are completing your FY2022 income tax returns shortly</a:t>
            </a:r>
          </a:p>
          <a:p>
            <a:pPr>
              <a:buFont typeface="Wingdings" panose="05000000000000000000" pitchFamily="2" charset="2"/>
              <a:buChar char="ü"/>
            </a:pPr>
            <a:endParaRPr lang="en-AU" dirty="0">
              <a:solidFill>
                <a:srgbClr val="231F20"/>
              </a:solidFill>
              <a:latin typeface="Corbel" panose="020B0503020204020204" pitchFamily="34" charset="0"/>
            </a:endParaRPr>
          </a:p>
        </p:txBody>
      </p:sp>
      <p:graphicFrame>
        <p:nvGraphicFramePr>
          <p:cNvPr id="2" name="Table 2">
            <a:extLst>
              <a:ext uri="{FF2B5EF4-FFF2-40B4-BE49-F238E27FC236}">
                <a16:creationId xmlns:a16="http://schemas.microsoft.com/office/drawing/2014/main" id="{DC75E255-1AE6-44A4-BC47-11C77633BE9B}"/>
              </a:ext>
            </a:extLst>
          </p:cNvPr>
          <p:cNvGraphicFramePr>
            <a:graphicFrameLocks noGrp="1"/>
          </p:cNvGraphicFramePr>
          <p:nvPr>
            <p:extLst>
              <p:ext uri="{D42A27DB-BD31-4B8C-83A1-F6EECF244321}">
                <p14:modId xmlns:p14="http://schemas.microsoft.com/office/powerpoint/2010/main" val="2961823366"/>
              </p:ext>
            </p:extLst>
          </p:nvPr>
        </p:nvGraphicFramePr>
        <p:xfrm>
          <a:off x="995424" y="3287210"/>
          <a:ext cx="9965803" cy="2928610"/>
        </p:xfrm>
        <a:graphic>
          <a:graphicData uri="http://schemas.openxmlformats.org/drawingml/2006/table">
            <a:tbl>
              <a:tblPr firstRow="1" bandRow="1">
                <a:tableStyleId>{073A0DAA-6AF3-43AB-8588-CEC1D06C72B9}</a:tableStyleId>
              </a:tblPr>
              <a:tblGrid>
                <a:gridCol w="6046853">
                  <a:extLst>
                    <a:ext uri="{9D8B030D-6E8A-4147-A177-3AD203B41FA5}">
                      <a16:colId xmlns:a16="http://schemas.microsoft.com/office/drawing/2014/main" val="3472492951"/>
                    </a:ext>
                  </a:extLst>
                </a:gridCol>
                <a:gridCol w="2171522">
                  <a:extLst>
                    <a:ext uri="{9D8B030D-6E8A-4147-A177-3AD203B41FA5}">
                      <a16:colId xmlns:a16="http://schemas.microsoft.com/office/drawing/2014/main" val="2440333599"/>
                    </a:ext>
                  </a:extLst>
                </a:gridCol>
                <a:gridCol w="1747428">
                  <a:extLst>
                    <a:ext uri="{9D8B030D-6E8A-4147-A177-3AD203B41FA5}">
                      <a16:colId xmlns:a16="http://schemas.microsoft.com/office/drawing/2014/main" val="642543035"/>
                    </a:ext>
                  </a:extLst>
                </a:gridCol>
              </a:tblGrid>
              <a:tr h="392600">
                <a:tc>
                  <a:txBody>
                    <a:bodyPr/>
                    <a:lstStyle/>
                    <a:p>
                      <a:r>
                        <a:rPr lang="en-US" dirty="0">
                          <a:latin typeface="Corbel" panose="020B0503020204020204" pitchFamily="34" charset="0"/>
                        </a:rPr>
                        <a:t>Taxpayers (not entitled to seniors &amp; pensioner tax offset)</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FY2020/21</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FY2021/22</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513961110"/>
                  </a:ext>
                </a:extLst>
              </a:tr>
              <a:tr h="392600">
                <a:tc>
                  <a:txBody>
                    <a:bodyPr/>
                    <a:lstStyle/>
                    <a:p>
                      <a:r>
                        <a:rPr lang="en-US" dirty="0">
                          <a:latin typeface="Corbel" panose="020B0503020204020204" pitchFamily="34" charset="0"/>
                        </a:rPr>
                        <a:t>Single</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$23,226</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$23,365</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3943978339"/>
                  </a:ext>
                </a:extLst>
              </a:tr>
              <a:tr h="419935">
                <a:tc>
                  <a:txBody>
                    <a:bodyPr/>
                    <a:lstStyle/>
                    <a:p>
                      <a:r>
                        <a:rPr lang="en-US" dirty="0">
                          <a:latin typeface="Corbel" panose="020B0503020204020204" pitchFamily="34" charset="0"/>
                        </a:rPr>
                        <a:t>Couple/Sole Parent (Family Income)</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$39,167</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$39,402</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645935420"/>
                  </a:ext>
                </a:extLst>
              </a:tr>
              <a:tr h="409993">
                <a:tc>
                  <a:txBody>
                    <a:bodyPr/>
                    <a:lstStyle/>
                    <a:p>
                      <a:r>
                        <a:rPr lang="en-US" dirty="0">
                          <a:latin typeface="Corbel" panose="020B0503020204020204" pitchFamily="34" charset="0"/>
                        </a:rPr>
                        <a:t>Taxpayers (entitled to seniors and pensioners tax offset)</a:t>
                      </a:r>
                      <a:endParaRPr lang="en-AU" dirty="0">
                        <a:latin typeface="Corbel" panose="020B0503020204020204" pitchFamily="34" charset="0"/>
                      </a:endParaRPr>
                    </a:p>
                  </a:txBody>
                  <a:tcPr/>
                </a:tc>
                <a:tc>
                  <a:txBody>
                    <a:bodyPr/>
                    <a:lstStyle/>
                    <a:p>
                      <a:pPr algn="ctr"/>
                      <a:endParaRPr lang="en-AU" dirty="0">
                        <a:latin typeface="Corbel" panose="020B0503020204020204" pitchFamily="34" charset="0"/>
                      </a:endParaRPr>
                    </a:p>
                  </a:txBody>
                  <a:tcPr/>
                </a:tc>
                <a:tc>
                  <a:txBody>
                    <a:bodyPr/>
                    <a:lstStyle/>
                    <a:p>
                      <a:pPr algn="ct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1681760631"/>
                  </a:ext>
                </a:extLst>
              </a:tr>
              <a:tr h="392600">
                <a:tc>
                  <a:txBody>
                    <a:bodyPr/>
                    <a:lstStyle/>
                    <a:p>
                      <a:r>
                        <a:rPr lang="en-US" dirty="0">
                          <a:latin typeface="Corbel" panose="020B0503020204020204" pitchFamily="34" charset="0"/>
                        </a:rPr>
                        <a:t>Single</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$36,705</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$36,925</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3034230696"/>
                  </a:ext>
                </a:extLst>
              </a:tr>
              <a:tr h="414964">
                <a:tc>
                  <a:txBody>
                    <a:bodyPr/>
                    <a:lstStyle/>
                    <a:p>
                      <a:r>
                        <a:rPr lang="en-US" dirty="0">
                          <a:latin typeface="Corbel" panose="020B0503020204020204" pitchFamily="34" charset="0"/>
                        </a:rPr>
                        <a:t>Couple/Sole Parent (Family Income)</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$51,094</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$51,401</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469820974"/>
                  </a:ext>
                </a:extLst>
              </a:tr>
              <a:tr h="505918">
                <a:tc>
                  <a:txBody>
                    <a:bodyPr/>
                    <a:lstStyle/>
                    <a:p>
                      <a:r>
                        <a:rPr lang="en-US" dirty="0">
                          <a:latin typeface="Corbel" panose="020B0503020204020204" pitchFamily="34" charset="0"/>
                        </a:rPr>
                        <a:t>For each dependent child or student, add …</a:t>
                      </a:r>
                      <a:endParaRPr lang="en-AU" dirty="0">
                        <a:latin typeface="Corbel" panose="020B0503020204020204" pitchFamily="34" charset="0"/>
                      </a:endParaRPr>
                    </a:p>
                  </a:txBody>
                  <a:tcPr/>
                </a:tc>
                <a:tc>
                  <a:txBody>
                    <a:bodyPr/>
                    <a:lstStyle/>
                    <a:p>
                      <a:pPr algn="ctr"/>
                      <a:r>
                        <a:rPr lang="en-US" dirty="0">
                          <a:latin typeface="Corbel" panose="020B0503020204020204" pitchFamily="34" charset="0"/>
                        </a:rPr>
                        <a:t>$3,597</a:t>
                      </a:r>
                      <a:endParaRPr lang="en-AU" dirty="0">
                        <a:latin typeface="Corbel" panose="020B0503020204020204" pitchFamily="34" charset="0"/>
                      </a:endParaRPr>
                    </a:p>
                  </a:txBody>
                  <a:tcPr/>
                </a:tc>
                <a:tc>
                  <a:txBody>
                    <a:bodyPr/>
                    <a:lstStyle/>
                    <a:p>
                      <a:pPr algn="ctr"/>
                      <a:r>
                        <a:rPr lang="en-US" b="1" dirty="0">
                          <a:solidFill>
                            <a:srgbClr val="A79552"/>
                          </a:solidFill>
                          <a:latin typeface="Corbel" panose="020B0503020204020204" pitchFamily="34" charset="0"/>
                        </a:rPr>
                        <a:t>$3,619</a:t>
                      </a:r>
                      <a:endParaRPr lang="en-AU" b="1" dirty="0">
                        <a:solidFill>
                          <a:srgbClr val="A79552"/>
                        </a:solidFill>
                        <a:latin typeface="Corbel" panose="020B0503020204020204" pitchFamily="34" charset="0"/>
                      </a:endParaRPr>
                    </a:p>
                  </a:txBody>
                  <a:tcPr/>
                </a:tc>
                <a:extLst>
                  <a:ext uri="{0D108BD9-81ED-4DB2-BD59-A6C34878D82A}">
                    <a16:rowId xmlns:a16="http://schemas.microsoft.com/office/drawing/2014/main" val="3551027016"/>
                  </a:ext>
                </a:extLst>
              </a:tr>
            </a:tbl>
          </a:graphicData>
        </a:graphic>
      </p:graphicFrame>
    </p:spTree>
    <p:extLst>
      <p:ext uri="{BB962C8B-B14F-4D97-AF65-F5344CB8AC3E}">
        <p14:creationId xmlns:p14="http://schemas.microsoft.com/office/powerpoint/2010/main" val="2980369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Be Aware</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1"/>
            <a:ext cx="10845800" cy="4351338"/>
          </a:xfrm>
        </p:spPr>
        <p:txBody>
          <a:bodyPr>
            <a:normAutofit fontScale="92500" lnSpcReduction="10000"/>
          </a:bodyPr>
          <a:lstStyle/>
          <a:p>
            <a:pPr>
              <a:buFont typeface="Wingdings" panose="05000000000000000000" pitchFamily="2" charset="2"/>
              <a:buChar char="q"/>
            </a:pPr>
            <a:r>
              <a:rPr lang="en-US" b="1" dirty="0">
                <a:solidFill>
                  <a:srgbClr val="A79552"/>
                </a:solidFill>
                <a:latin typeface="Corbel" panose="020B0503020204020204" pitchFamily="34" charset="0"/>
              </a:rPr>
              <a:t>Budget – Once Off</a:t>
            </a:r>
          </a:p>
          <a:p>
            <a:pPr>
              <a:buFont typeface="Wingdings" panose="05000000000000000000" pitchFamily="2" charset="2"/>
              <a:buChar char="ü"/>
            </a:pPr>
            <a:endParaRPr lang="en-US" sz="2200" dirty="0">
              <a:latin typeface="Corbel" panose="020B0503020204020204" pitchFamily="34" charset="0"/>
            </a:endParaRPr>
          </a:p>
          <a:p>
            <a:pPr lvl="1">
              <a:lnSpc>
                <a:spcPct val="100000"/>
              </a:lnSpc>
            </a:pPr>
            <a:r>
              <a:rPr lang="en-US" sz="2200" dirty="0">
                <a:latin typeface="Corbel" panose="020B0503020204020204" pitchFamily="34" charset="0"/>
              </a:rPr>
              <a:t>It has been announced by the Federal Labor party, a special “One-Off Budget” will be held in October 2022.</a:t>
            </a:r>
          </a:p>
          <a:p>
            <a:pPr lvl="1">
              <a:lnSpc>
                <a:spcPct val="100000"/>
              </a:lnSpc>
            </a:pPr>
            <a:endParaRPr lang="en-US" sz="2200" dirty="0">
              <a:latin typeface="Corbel" panose="020B0503020204020204" pitchFamily="34" charset="0"/>
            </a:endParaRPr>
          </a:p>
          <a:p>
            <a:pPr lvl="1">
              <a:lnSpc>
                <a:spcPct val="100000"/>
              </a:lnSpc>
            </a:pPr>
            <a:r>
              <a:rPr lang="en-US" sz="2200" dirty="0">
                <a:latin typeface="Corbel" panose="020B0503020204020204" pitchFamily="34" charset="0"/>
              </a:rPr>
              <a:t>It’s normally held in May each year</a:t>
            </a:r>
          </a:p>
          <a:p>
            <a:pPr lvl="1">
              <a:lnSpc>
                <a:spcPct val="100000"/>
              </a:lnSpc>
            </a:pPr>
            <a:endParaRPr lang="en-US" sz="2200" dirty="0">
              <a:latin typeface="Corbel" panose="020B0503020204020204" pitchFamily="34" charset="0"/>
            </a:endParaRPr>
          </a:p>
          <a:p>
            <a:pPr lvl="1">
              <a:lnSpc>
                <a:spcPct val="100000"/>
              </a:lnSpc>
            </a:pPr>
            <a:r>
              <a:rPr lang="en-US" sz="2200" dirty="0">
                <a:latin typeface="Corbel" panose="020B0503020204020204" pitchFamily="34" charset="0"/>
              </a:rPr>
              <a:t>What does this mean?</a:t>
            </a:r>
          </a:p>
          <a:p>
            <a:pPr lvl="1">
              <a:lnSpc>
                <a:spcPct val="100000"/>
              </a:lnSpc>
            </a:pPr>
            <a:endParaRPr lang="en-US" sz="2200" dirty="0">
              <a:latin typeface="Corbel" panose="020B0503020204020204" pitchFamily="34" charset="0"/>
            </a:endParaRPr>
          </a:p>
          <a:p>
            <a:pPr lvl="1">
              <a:lnSpc>
                <a:spcPct val="100000"/>
              </a:lnSpc>
            </a:pPr>
            <a:r>
              <a:rPr lang="en-US" sz="2200" dirty="0">
                <a:latin typeface="Corbel" panose="020B0503020204020204" pitchFamily="34" charset="0"/>
              </a:rPr>
              <a:t>What will happen?</a:t>
            </a:r>
          </a:p>
          <a:p>
            <a:pPr>
              <a:buFont typeface="Wingdings" panose="05000000000000000000" pitchFamily="2" charset="2"/>
              <a:buChar char="ü"/>
            </a:pPr>
            <a:endParaRPr lang="en-AU" b="1" dirty="0">
              <a:solidFill>
                <a:srgbClr val="A79552"/>
              </a:solidFill>
              <a:latin typeface="Corbel" panose="020B0503020204020204" pitchFamily="34" charset="0"/>
            </a:endParaRPr>
          </a:p>
          <a:p>
            <a:pPr>
              <a:buFont typeface="Wingdings" panose="05000000000000000000" pitchFamily="2" charset="2"/>
              <a:buChar char="q"/>
            </a:pPr>
            <a:r>
              <a:rPr lang="en-AU" b="1" dirty="0">
                <a:solidFill>
                  <a:srgbClr val="A79552"/>
                </a:solidFill>
                <a:latin typeface="Corbel" panose="020B0503020204020204" pitchFamily="34" charset="0"/>
              </a:rPr>
              <a:t>Stay Tuned for More Information</a:t>
            </a:r>
          </a:p>
        </p:txBody>
      </p:sp>
    </p:spTree>
    <p:extLst>
      <p:ext uri="{BB962C8B-B14F-4D97-AF65-F5344CB8AC3E}">
        <p14:creationId xmlns:p14="http://schemas.microsoft.com/office/powerpoint/2010/main" val="208076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Personal Tax</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1"/>
            <a:ext cx="10845800" cy="435133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Covid 19 Tests</a:t>
            </a:r>
          </a:p>
          <a:p>
            <a:pPr>
              <a:buFont typeface="Wingdings" panose="05000000000000000000" pitchFamily="2" charset="2"/>
              <a:buChar char="ü"/>
            </a:pPr>
            <a:endParaRPr lang="en-US" sz="2200" dirty="0">
              <a:latin typeface="Corbel" panose="020B0503020204020204" pitchFamily="34" charset="0"/>
            </a:endParaRPr>
          </a:p>
          <a:p>
            <a:pPr lvl="1">
              <a:lnSpc>
                <a:spcPct val="100000"/>
              </a:lnSpc>
            </a:pPr>
            <a:r>
              <a:rPr lang="en-US" sz="2200" dirty="0">
                <a:latin typeface="Corbel" panose="020B0503020204020204" pitchFamily="34" charset="0"/>
              </a:rPr>
              <a:t>The Budget confirmed that the costs of taking a COVID-19 test to attend a place of work are tax deductible for individuals from 1 July 2021</a:t>
            </a:r>
          </a:p>
          <a:p>
            <a:pPr lvl="1">
              <a:lnSpc>
                <a:spcPct val="100000"/>
              </a:lnSpc>
              <a:buFont typeface="Wingdings" panose="05000000000000000000" pitchFamily="2" charset="2"/>
              <a:buChar char="ü"/>
            </a:pPr>
            <a:endParaRPr lang="en-US" sz="2200" dirty="0">
              <a:latin typeface="Corbel" panose="020B0503020204020204" pitchFamily="34" charset="0"/>
            </a:endParaRPr>
          </a:p>
          <a:p>
            <a:pPr lvl="1">
              <a:lnSpc>
                <a:spcPct val="100000"/>
              </a:lnSpc>
            </a:pPr>
            <a:r>
              <a:rPr lang="en-US" sz="2200" dirty="0">
                <a:latin typeface="Corbel" panose="020B0503020204020204" pitchFamily="34" charset="0"/>
              </a:rPr>
              <a:t>In making these costs tax deductible, the Government will  also ensure Fringe Benefit Tax  (FBT) will not be incurred by businesses where COVID-19 tests are provided to employees for this purpose</a:t>
            </a:r>
          </a:p>
          <a:p>
            <a:pPr>
              <a:buFont typeface="Wingdings" panose="05000000000000000000" pitchFamily="2" charset="2"/>
              <a:buChar char="ü"/>
            </a:pPr>
            <a:endParaRPr lang="en-AU" dirty="0">
              <a:solidFill>
                <a:srgbClr val="231F20"/>
              </a:solidFill>
              <a:latin typeface="Corbel" panose="020B0503020204020204" pitchFamily="34" charset="0"/>
            </a:endParaRPr>
          </a:p>
        </p:txBody>
      </p:sp>
      <p:pic>
        <p:nvPicPr>
          <p:cNvPr id="3" name="Picture 2">
            <a:extLst>
              <a:ext uri="{FF2B5EF4-FFF2-40B4-BE49-F238E27FC236}">
                <a16:creationId xmlns:a16="http://schemas.microsoft.com/office/drawing/2014/main" id="{9F126E9C-87C3-4615-8D75-C92CBC87E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324" y="4950456"/>
            <a:ext cx="2259576" cy="1265363"/>
          </a:xfrm>
          <a:prstGeom prst="rect">
            <a:avLst/>
          </a:prstGeom>
        </p:spPr>
      </p:pic>
    </p:spTree>
    <p:extLst>
      <p:ext uri="{BB962C8B-B14F-4D97-AF65-F5344CB8AC3E}">
        <p14:creationId xmlns:p14="http://schemas.microsoft.com/office/powerpoint/2010/main" val="4088486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Property Investors</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73100" y="1864481"/>
            <a:ext cx="10845800" cy="435133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Property Investors</a:t>
            </a:r>
            <a:endParaRPr lang="en-US" sz="2600" dirty="0">
              <a:latin typeface="Corbel" panose="020B0503020204020204" pitchFamily="34" charset="0"/>
            </a:endParaRPr>
          </a:p>
          <a:p>
            <a:pPr>
              <a:buFont typeface="Wingdings" panose="05000000000000000000" pitchFamily="2" charset="2"/>
              <a:buChar char="ü"/>
            </a:pPr>
            <a:endParaRPr lang="en-AU" dirty="0">
              <a:solidFill>
                <a:srgbClr val="231F20"/>
              </a:solidFill>
              <a:latin typeface="Corbel" panose="020B0503020204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0198254-3A13-394A-97FC-B1111A2B8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769" y="2610015"/>
            <a:ext cx="3364863" cy="3605804"/>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48B03F64-0F54-515D-9438-662851614A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6746" y="2433726"/>
            <a:ext cx="3537901" cy="3714355"/>
          </a:xfrm>
          <a:prstGeom prst="rect">
            <a:avLst/>
          </a:prstGeom>
        </p:spPr>
      </p:pic>
    </p:spTree>
    <p:extLst>
      <p:ext uri="{BB962C8B-B14F-4D97-AF65-F5344CB8AC3E}">
        <p14:creationId xmlns:p14="http://schemas.microsoft.com/office/powerpoint/2010/main" val="283022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096000" y="0"/>
            <a:ext cx="5585461"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Keeping The Banks Honest </a:t>
            </a:r>
            <a:endParaRPr lang="en-AU" sz="3600" b="1" dirty="0">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953233"/>
            <a:ext cx="10294620" cy="4158007"/>
          </a:xfrm>
        </p:spPr>
        <p:txBody>
          <a:bodyPr>
            <a:normAutofit lnSpcReduction="10000"/>
          </a:bodyPr>
          <a:lstStyle/>
          <a:p>
            <a:pPr>
              <a:buFont typeface="Wingdings" panose="05000000000000000000" pitchFamily="2" charset="2"/>
              <a:buChar char="q"/>
            </a:pPr>
            <a:r>
              <a:rPr lang="en-US" sz="2600" b="1" dirty="0">
                <a:solidFill>
                  <a:srgbClr val="A79552"/>
                </a:solidFill>
                <a:latin typeface="Corbel" panose="020B0503020204020204" pitchFamily="34" charset="0"/>
              </a:rPr>
              <a:t>Keeping the Banks Honest</a:t>
            </a:r>
          </a:p>
          <a:p>
            <a:pPr lvl="1">
              <a:lnSpc>
                <a:spcPct val="150000"/>
              </a:lnSpc>
            </a:pPr>
            <a:r>
              <a:rPr lang="en-US" sz="2200" dirty="0">
                <a:latin typeface="Corbel" panose="020B0503020204020204" pitchFamily="34" charset="0"/>
              </a:rPr>
              <a:t>Many clients are refinancing as we speak – lock in cheaper rates &amp; put cash buffers in place for future opportunities</a:t>
            </a:r>
          </a:p>
          <a:p>
            <a:pPr lvl="1">
              <a:lnSpc>
                <a:spcPct val="150000"/>
              </a:lnSpc>
            </a:pPr>
            <a:r>
              <a:rPr lang="en-US" sz="2200" u="sng" dirty="0">
                <a:latin typeface="Corbel" panose="020B0503020204020204" pitchFamily="34" charset="0"/>
              </a:rPr>
              <a:t>Investment</a:t>
            </a:r>
            <a:r>
              <a:rPr lang="en-US" sz="2200" dirty="0">
                <a:latin typeface="Corbel" panose="020B0503020204020204" pitchFamily="34" charset="0"/>
              </a:rPr>
              <a:t> loans should still be starting with a 2%</a:t>
            </a:r>
          </a:p>
          <a:p>
            <a:pPr lvl="1">
              <a:lnSpc>
                <a:spcPct val="150000"/>
              </a:lnSpc>
            </a:pPr>
            <a:r>
              <a:rPr lang="en-US" sz="2200" dirty="0">
                <a:latin typeface="Corbel" panose="020B0503020204020204" pitchFamily="34" charset="0"/>
              </a:rPr>
              <a:t>Loan broker – we regularly/annually review our client's loans</a:t>
            </a:r>
          </a:p>
          <a:p>
            <a:pPr lvl="1">
              <a:lnSpc>
                <a:spcPct val="150000"/>
              </a:lnSpc>
            </a:pPr>
            <a:r>
              <a:rPr lang="en-US" sz="2200" dirty="0">
                <a:latin typeface="Corbel" panose="020B0503020204020204" pitchFamily="34" charset="0"/>
              </a:rPr>
              <a:t>Contact - Lucy Ramunno on </a:t>
            </a:r>
            <a:r>
              <a:rPr lang="en-US" sz="2200" u="sng" dirty="0">
                <a:latin typeface="Corbel" panose="020B0503020204020204" pitchFamily="34" charset="0"/>
                <a:hlinkClick r:id="rId3">
                  <a:extLst>
                    <a:ext uri="{A12FA001-AC4F-418D-AE19-62706E023703}">
                      <ahyp:hlinkClr xmlns:ahyp="http://schemas.microsoft.com/office/drawing/2018/hyperlinkcolor" val="tx"/>
                    </a:ext>
                  </a:extLst>
                </a:hlinkClick>
              </a:rPr>
              <a:t>lucyr@financiallysorted.com.au</a:t>
            </a:r>
            <a:endParaRPr lang="en-US" sz="2200" u="sng" dirty="0">
              <a:latin typeface="Corbel" panose="020B0503020204020204" pitchFamily="34" charset="0"/>
            </a:endParaRPr>
          </a:p>
          <a:p>
            <a:pPr lvl="1">
              <a:lnSpc>
                <a:spcPct val="150000"/>
              </a:lnSpc>
            </a:pPr>
            <a:r>
              <a:rPr lang="en-US" sz="2200" dirty="0">
                <a:latin typeface="Corbel" panose="020B0503020204020204" pitchFamily="34" charset="0"/>
              </a:rPr>
              <a:t>or 9370 4800</a:t>
            </a:r>
            <a:endParaRPr lang="en-US" sz="2200" dirty="0">
              <a:solidFill>
                <a:srgbClr val="A79552"/>
              </a:solidFill>
              <a:latin typeface="Corbel" panose="020B0503020204020204" pitchFamily="34" charset="0"/>
            </a:endParaRPr>
          </a:p>
          <a:p>
            <a:pPr marL="0" indent="0">
              <a:lnSpc>
                <a:spcPct val="150000"/>
              </a:lnSpc>
              <a:buNone/>
            </a:pPr>
            <a:r>
              <a:rPr lang="en-US" sz="2400" dirty="0">
                <a:solidFill>
                  <a:srgbClr val="A79552"/>
                </a:solidFill>
                <a:latin typeface="Corbel" panose="020B0503020204020204" pitchFamily="34" charset="0"/>
              </a:rPr>
              <a:t>❑</a:t>
            </a:r>
            <a:r>
              <a:rPr lang="en-US" sz="2400" b="1" dirty="0">
                <a:solidFill>
                  <a:srgbClr val="A79552"/>
                </a:solidFill>
                <a:latin typeface="Corbel" panose="020B0503020204020204" pitchFamily="34" charset="0"/>
              </a:rPr>
              <a:t>Objective – go shopping to save money, it’s a free service to you</a:t>
            </a:r>
            <a:endParaRPr lang="en-AU" sz="2400" b="1" dirty="0">
              <a:solidFill>
                <a:srgbClr val="A79552"/>
              </a:solidFill>
              <a:latin typeface="Corbel" panose="020B050302020402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2C542B18-3A54-459E-BFC8-872B9940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467" y="3337095"/>
            <a:ext cx="2143125" cy="2143125"/>
          </a:xfrm>
          <a:prstGeom prst="rect">
            <a:avLst/>
          </a:prstGeom>
        </p:spPr>
      </p:pic>
      <p:pic>
        <p:nvPicPr>
          <p:cNvPr id="2" name="Picture 1">
            <a:extLst>
              <a:ext uri="{FF2B5EF4-FFF2-40B4-BE49-F238E27FC236}">
                <a16:creationId xmlns:a16="http://schemas.microsoft.com/office/drawing/2014/main" id="{6E7A70C5-F3BA-4ABC-50A4-57FF7B888F15}"/>
              </a:ext>
            </a:extLst>
          </p:cNvPr>
          <p:cNvPicPr>
            <a:picLocks noChangeAspect="1"/>
          </p:cNvPicPr>
          <p:nvPr/>
        </p:nvPicPr>
        <p:blipFill>
          <a:blip r:embed="rId5"/>
          <a:stretch>
            <a:fillRect/>
          </a:stretch>
        </p:blipFill>
        <p:spPr>
          <a:xfrm>
            <a:off x="838200" y="266881"/>
            <a:ext cx="1103472" cy="1085182"/>
          </a:xfrm>
          <a:prstGeom prst="rect">
            <a:avLst/>
          </a:prstGeom>
        </p:spPr>
      </p:pic>
    </p:spTree>
    <p:extLst>
      <p:ext uri="{BB962C8B-B14F-4D97-AF65-F5344CB8AC3E}">
        <p14:creationId xmlns:p14="http://schemas.microsoft.com/office/powerpoint/2010/main" val="3638781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11875"/>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465265"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Financial Planning </a:t>
            </a:r>
            <a:endParaRPr lang="en-AU" sz="3600" b="1" dirty="0">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958448"/>
            <a:ext cx="10294620" cy="4158007"/>
          </a:xfrm>
        </p:spPr>
        <p:txBody>
          <a:bodyPr>
            <a:normAutofit lnSpcReduction="10000"/>
          </a:bodyPr>
          <a:lstStyle/>
          <a:p>
            <a:pPr>
              <a:buFont typeface="Wingdings" panose="05000000000000000000" pitchFamily="2" charset="2"/>
              <a:buChar char="q"/>
            </a:pPr>
            <a:r>
              <a:rPr lang="en-US" sz="2600" b="1" dirty="0">
                <a:solidFill>
                  <a:srgbClr val="A79552"/>
                </a:solidFill>
                <a:latin typeface="Corbel" panose="020B0503020204020204" pitchFamily="34" charset="0"/>
              </a:rPr>
              <a:t>Financial Planning &amp; Insurances – the importance of it</a:t>
            </a:r>
          </a:p>
          <a:p>
            <a:pPr lvl="1">
              <a:lnSpc>
                <a:spcPct val="150000"/>
              </a:lnSpc>
            </a:pPr>
            <a:r>
              <a:rPr lang="en-US" sz="2200" dirty="0">
                <a:latin typeface="Corbel" panose="020B0503020204020204" pitchFamily="34" charset="0"/>
              </a:rPr>
              <a:t>What effect has the past 2 years had on your superannuation balances, does your insurance levels need to change &amp; how are your various investments performing?</a:t>
            </a:r>
          </a:p>
          <a:p>
            <a:pPr lvl="1">
              <a:lnSpc>
                <a:spcPct val="150000"/>
              </a:lnSpc>
            </a:pPr>
            <a:r>
              <a:rPr lang="en-US" sz="2200" dirty="0">
                <a:latin typeface="Corbel" panose="020B0503020204020204" pitchFamily="34" charset="0"/>
              </a:rPr>
              <a:t>Wealth &amp; Financial Planning becomes imperative</a:t>
            </a:r>
          </a:p>
          <a:p>
            <a:pPr lvl="1">
              <a:lnSpc>
                <a:spcPct val="150000"/>
              </a:lnSpc>
            </a:pPr>
            <a:r>
              <a:rPr lang="en-US" sz="2200" dirty="0">
                <a:latin typeface="Corbel" panose="020B0503020204020204" pitchFamily="34" charset="0"/>
              </a:rPr>
              <a:t>Contact - Dasith Monnekulame on </a:t>
            </a:r>
            <a:r>
              <a:rPr lang="en-US" sz="2200" u="sng" dirty="0">
                <a:latin typeface="Corbel" panose="020B0503020204020204" pitchFamily="34" charset="0"/>
              </a:rPr>
              <a:t>dasithm@financiallysorted.com.au</a:t>
            </a:r>
            <a:r>
              <a:rPr lang="en-US" sz="2200" dirty="0">
                <a:latin typeface="Corbel" panose="020B0503020204020204" pitchFamily="34" charset="0"/>
              </a:rPr>
              <a:t> or 9888 3175</a:t>
            </a:r>
          </a:p>
          <a:p>
            <a:pPr lvl="1">
              <a:lnSpc>
                <a:spcPct val="150000"/>
              </a:lnSpc>
              <a:buFont typeface="Wingdings" panose="05000000000000000000" pitchFamily="2" charset="2"/>
              <a:buChar char="ü"/>
            </a:pPr>
            <a:endParaRPr lang="en-US" sz="2200" dirty="0">
              <a:latin typeface="Corbel" panose="020B0503020204020204" pitchFamily="34" charset="0"/>
            </a:endParaRPr>
          </a:p>
          <a:p>
            <a:pPr marL="0" indent="0">
              <a:lnSpc>
                <a:spcPct val="150000"/>
              </a:lnSpc>
              <a:buNone/>
            </a:pPr>
            <a:r>
              <a:rPr lang="en-US" sz="2600" b="1" dirty="0">
                <a:solidFill>
                  <a:srgbClr val="A79552"/>
                </a:solidFill>
                <a:latin typeface="Corbel" panose="020B0503020204020204" pitchFamily="34" charset="0"/>
              </a:rPr>
              <a:t>❑Objective – get yourself Financially Sorted!!!</a:t>
            </a:r>
            <a:endParaRPr lang="en-AU" sz="2600" b="1" dirty="0">
              <a:solidFill>
                <a:srgbClr val="A79552"/>
              </a:solidFill>
              <a:latin typeface="Corbel" panose="020B0503020204020204" pitchFamily="34" charset="0"/>
            </a:endParaRPr>
          </a:p>
        </p:txBody>
      </p:sp>
      <p:pic>
        <p:nvPicPr>
          <p:cNvPr id="2" name="Picture 1">
            <a:extLst>
              <a:ext uri="{FF2B5EF4-FFF2-40B4-BE49-F238E27FC236}">
                <a16:creationId xmlns:a16="http://schemas.microsoft.com/office/drawing/2014/main" id="{C5CB95CF-9383-4FA0-84A9-4FF74421E829}"/>
              </a:ext>
            </a:extLst>
          </p:cNvPr>
          <p:cNvPicPr>
            <a:picLocks noChangeAspect="1"/>
          </p:cNvPicPr>
          <p:nvPr/>
        </p:nvPicPr>
        <p:blipFill>
          <a:blip r:embed="rId3"/>
          <a:stretch>
            <a:fillRect/>
          </a:stretch>
        </p:blipFill>
        <p:spPr>
          <a:xfrm>
            <a:off x="838200" y="269929"/>
            <a:ext cx="1097375" cy="1079086"/>
          </a:xfrm>
          <a:prstGeom prst="rect">
            <a:avLst/>
          </a:prstGeom>
        </p:spPr>
      </p:pic>
    </p:spTree>
    <p:extLst>
      <p:ext uri="{BB962C8B-B14F-4D97-AF65-F5344CB8AC3E}">
        <p14:creationId xmlns:p14="http://schemas.microsoft.com/office/powerpoint/2010/main" val="535113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625"/>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0" y="1592381"/>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A79552"/>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91B6D92E-3AE5-4188-9241-FA38809ACA04}"/>
              </a:ext>
            </a:extLst>
          </p:cNvPr>
          <p:cNvSpPr txBox="1">
            <a:spLocks/>
          </p:cNvSpPr>
          <p:nvPr/>
        </p:nvSpPr>
        <p:spPr>
          <a:xfrm>
            <a:off x="5648446" y="-11575"/>
            <a:ext cx="6051213" cy="15612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A79552"/>
                </a:solidFill>
                <a:effectLst/>
                <a:uLnTx/>
                <a:uFillTx/>
                <a:latin typeface="Corbel" panose="020B0503020204020204" pitchFamily="34" charset="0"/>
                <a:ea typeface="+mj-ea"/>
                <a:cs typeface="+mj-cs"/>
              </a:rPr>
              <a:t>Website</a:t>
            </a:r>
            <a:endParaRPr kumimoji="0" lang="en-AU" sz="3600" b="1" i="0" u="none" strike="noStrike" kern="1200" cap="none" spc="0" normalizeH="0" baseline="0" noProof="0" dirty="0">
              <a:ln>
                <a:noFill/>
              </a:ln>
              <a:solidFill>
                <a:srgbClr val="A79552"/>
              </a:solidFill>
              <a:effectLst/>
              <a:uLnTx/>
              <a:uFillTx/>
              <a:latin typeface="Corbel" panose="020B0503020204020204" pitchFamily="34" charset="0"/>
              <a:ea typeface="+mj-ea"/>
              <a:cs typeface="+mj-cs"/>
            </a:endParaRPr>
          </a:p>
        </p:txBody>
      </p:sp>
      <p:sp>
        <p:nvSpPr>
          <p:cNvPr id="6" name="Text Placeholder 5">
            <a:extLst>
              <a:ext uri="{FF2B5EF4-FFF2-40B4-BE49-F238E27FC236}">
                <a16:creationId xmlns:a16="http://schemas.microsoft.com/office/drawing/2014/main" id="{FE3C0E1E-D305-4FDA-8295-2BB4004918B5}"/>
              </a:ext>
            </a:extLst>
          </p:cNvPr>
          <p:cNvSpPr>
            <a:spLocks noGrp="1"/>
          </p:cNvSpPr>
          <p:nvPr>
            <p:ph sz="half" idx="1"/>
          </p:nvPr>
        </p:nvSpPr>
        <p:spPr>
          <a:xfrm>
            <a:off x="838200" y="1953233"/>
            <a:ext cx="3968578" cy="4719710"/>
          </a:xfrm>
        </p:spPr>
        <p:txBody>
          <a:bodyPr>
            <a:normAutofit/>
          </a:bodyPr>
          <a:lstStyle/>
          <a:p>
            <a:pPr marL="285750" indent="-285750">
              <a:buFont typeface="Wingdings" panose="05000000000000000000" pitchFamily="2" charset="2"/>
              <a:buChar char="q"/>
            </a:pPr>
            <a:r>
              <a:rPr lang="en-US" sz="2600" b="1" dirty="0">
                <a:solidFill>
                  <a:srgbClr val="A79552"/>
                </a:solidFill>
                <a:latin typeface="Corbel" panose="020B0503020204020204" pitchFamily="34" charset="0"/>
              </a:rPr>
              <a:t>Webinars</a:t>
            </a:r>
            <a:endParaRPr lang="en-US" sz="2600" dirty="0">
              <a:latin typeface="Corbel" panose="020B0503020204020204" pitchFamily="34" charset="0"/>
            </a:endParaRPr>
          </a:p>
          <a:p>
            <a:pPr lvl="1">
              <a:lnSpc>
                <a:spcPct val="150000"/>
              </a:lnSpc>
            </a:pPr>
            <a:r>
              <a:rPr lang="en-AU" sz="2200" dirty="0">
                <a:latin typeface="Corbel" panose="020B0503020204020204" pitchFamily="34" charset="0"/>
              </a:rPr>
              <a:t>Webinar – to be added</a:t>
            </a:r>
          </a:p>
          <a:p>
            <a:pPr lvl="1">
              <a:lnSpc>
                <a:spcPct val="150000"/>
              </a:lnSpc>
            </a:pPr>
            <a:r>
              <a:rPr lang="en-AU" sz="2200" dirty="0">
                <a:latin typeface="Corbel" panose="020B0503020204020204" pitchFamily="34" charset="0"/>
              </a:rPr>
              <a:t>Access via our website:</a:t>
            </a:r>
          </a:p>
          <a:p>
            <a:pPr lvl="2">
              <a:lnSpc>
                <a:spcPct val="150000"/>
              </a:lnSpc>
              <a:buFont typeface="Courier New" panose="02070309020205020404" pitchFamily="49" charset="0"/>
              <a:buChar char="o"/>
            </a:pPr>
            <a:r>
              <a:rPr lang="en-AU" sz="2200" dirty="0">
                <a:latin typeface="Corbel" panose="020B0503020204020204" pitchFamily="34" charset="0"/>
              </a:rPr>
              <a:t>Watch</a:t>
            </a:r>
          </a:p>
          <a:p>
            <a:pPr lvl="2">
              <a:lnSpc>
                <a:spcPct val="150000"/>
              </a:lnSpc>
              <a:buFont typeface="Courier New" panose="02070309020205020404" pitchFamily="49" charset="0"/>
              <a:buChar char="o"/>
            </a:pPr>
            <a:r>
              <a:rPr lang="en-AU" sz="2200" dirty="0">
                <a:latin typeface="Corbel" panose="020B0503020204020204" pitchFamily="34" charset="0"/>
              </a:rPr>
              <a:t>Download Presentation</a:t>
            </a:r>
          </a:p>
          <a:p>
            <a:pPr marL="457200" indent="-457200">
              <a:lnSpc>
                <a:spcPct val="150000"/>
              </a:lnSpc>
              <a:buFont typeface="Wingdings" panose="05000000000000000000" pitchFamily="2" charset="2"/>
              <a:buChar char="ü"/>
            </a:pPr>
            <a:endParaRPr lang="en-AU" sz="2800" dirty="0">
              <a:latin typeface="Corbel" panose="020B0503020204020204" pitchFamily="34" charset="0"/>
            </a:endParaRPr>
          </a:p>
          <a:p>
            <a:endParaRPr lang="en-AU" sz="2800" dirty="0">
              <a:latin typeface="Corbel" panose="020B0503020204020204" pitchFamily="34" charset="0"/>
            </a:endParaRPr>
          </a:p>
        </p:txBody>
      </p:sp>
      <p:sp>
        <p:nvSpPr>
          <p:cNvPr id="18" name="Content Placeholder 17">
            <a:extLst>
              <a:ext uri="{FF2B5EF4-FFF2-40B4-BE49-F238E27FC236}">
                <a16:creationId xmlns:a16="http://schemas.microsoft.com/office/drawing/2014/main" id="{2CA53E79-04B4-4610-9B9A-AE9D5FEEEC56}"/>
              </a:ext>
            </a:extLst>
          </p:cNvPr>
          <p:cNvSpPr>
            <a:spLocks noGrp="1"/>
          </p:cNvSpPr>
          <p:nvPr>
            <p:ph sz="half" idx="2"/>
          </p:nvPr>
        </p:nvSpPr>
        <p:spPr>
          <a:xfrm>
            <a:off x="4909457" y="1953233"/>
            <a:ext cx="7184571" cy="4223730"/>
          </a:xfrm>
        </p:spPr>
        <p:txBody>
          <a:bodyPr>
            <a:normAutofit/>
          </a:bodyPr>
          <a:lstStyle/>
          <a:p>
            <a:pPr marL="0" indent="0">
              <a:buNone/>
            </a:pPr>
            <a:r>
              <a:rPr lang="en-AU" sz="2400" b="1" dirty="0">
                <a:solidFill>
                  <a:srgbClr val="A79552"/>
                </a:solidFill>
                <a:latin typeface="Corbel" panose="020B0503020204020204" pitchFamily="34" charset="0"/>
                <a:hlinkClick r:id="rId3">
                  <a:extLst>
                    <a:ext uri="{A12FA001-AC4F-418D-AE19-62706E023703}">
                      <ahyp:hlinkClr xmlns:ahyp="http://schemas.microsoft.com/office/drawing/2018/hyperlinkcolor" val="tx"/>
                    </a:ext>
                  </a:extLst>
                </a:hlinkClick>
              </a:rPr>
              <a:t>https://www.financiallysorted.com.au/webinars/</a:t>
            </a:r>
            <a:endParaRPr lang="en-AU" sz="2400" b="1" dirty="0">
              <a:solidFill>
                <a:srgbClr val="A79552"/>
              </a:solidFill>
              <a:latin typeface="Corbel" panose="020B0503020204020204" pitchFamily="34" charset="0"/>
            </a:endParaRPr>
          </a:p>
          <a:p>
            <a:endParaRPr lang="en-AU" sz="2400" b="1" dirty="0">
              <a:solidFill>
                <a:srgbClr val="A79552"/>
              </a:solidFill>
              <a:latin typeface="Corbel" panose="020B0503020204020204" pitchFamily="34" charset="0"/>
            </a:endParaRPr>
          </a:p>
          <a:p>
            <a:pPr marL="0" indent="0">
              <a:buNone/>
            </a:pPr>
            <a:endParaRPr lang="en-AU" sz="2400" b="1" dirty="0">
              <a:solidFill>
                <a:srgbClr val="A79552"/>
              </a:solidFill>
              <a:latin typeface="Corbel" panose="020B0503020204020204" pitchFamily="34" charset="0"/>
            </a:endParaRPr>
          </a:p>
          <a:p>
            <a:endParaRPr lang="en-AU" dirty="0"/>
          </a:p>
        </p:txBody>
      </p:sp>
      <p:pic>
        <p:nvPicPr>
          <p:cNvPr id="2" name="Picture 1">
            <a:extLst>
              <a:ext uri="{FF2B5EF4-FFF2-40B4-BE49-F238E27FC236}">
                <a16:creationId xmlns:a16="http://schemas.microsoft.com/office/drawing/2014/main" id="{1383084A-372F-44C8-A5D5-EEC43D3CADB6}"/>
              </a:ext>
            </a:extLst>
          </p:cNvPr>
          <p:cNvPicPr>
            <a:picLocks noChangeAspect="1"/>
          </p:cNvPicPr>
          <p:nvPr/>
        </p:nvPicPr>
        <p:blipFill>
          <a:blip r:embed="rId4"/>
          <a:stretch>
            <a:fillRect/>
          </a:stretch>
        </p:blipFill>
        <p:spPr>
          <a:xfrm>
            <a:off x="838200" y="293679"/>
            <a:ext cx="1097375" cy="1079086"/>
          </a:xfrm>
          <a:prstGeom prst="rect">
            <a:avLst/>
          </a:prstGeom>
        </p:spPr>
      </p:pic>
      <p:pic>
        <p:nvPicPr>
          <p:cNvPr id="3" name="Picture 2">
            <a:extLst>
              <a:ext uri="{FF2B5EF4-FFF2-40B4-BE49-F238E27FC236}">
                <a16:creationId xmlns:a16="http://schemas.microsoft.com/office/drawing/2014/main" id="{5581D630-163A-2FFE-EBA2-0AC39A0091B2}"/>
              </a:ext>
            </a:extLst>
          </p:cNvPr>
          <p:cNvPicPr>
            <a:picLocks noChangeAspect="1"/>
          </p:cNvPicPr>
          <p:nvPr/>
        </p:nvPicPr>
        <p:blipFill>
          <a:blip r:embed="rId5"/>
          <a:stretch>
            <a:fillRect/>
          </a:stretch>
        </p:blipFill>
        <p:spPr>
          <a:xfrm>
            <a:off x="6562846" y="2565545"/>
            <a:ext cx="3422826" cy="3900113"/>
          </a:xfrm>
          <a:prstGeom prst="rect">
            <a:avLst/>
          </a:prstGeom>
        </p:spPr>
      </p:pic>
    </p:spTree>
    <p:extLst>
      <p:ext uri="{BB962C8B-B14F-4D97-AF65-F5344CB8AC3E}">
        <p14:creationId xmlns:p14="http://schemas.microsoft.com/office/powerpoint/2010/main" val="356601740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Importance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2035845"/>
            <a:ext cx="10294620" cy="4158007"/>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Why is Tax Planning so Important?</a:t>
            </a:r>
          </a:p>
          <a:p>
            <a:pPr lvl="1">
              <a:lnSpc>
                <a:spcPct val="150000"/>
              </a:lnSpc>
            </a:pPr>
            <a:r>
              <a:rPr lang="en-US" sz="1800" dirty="0">
                <a:latin typeface="Corbel" panose="020B0503020204020204" pitchFamily="34" charset="0"/>
              </a:rPr>
              <a:t>“</a:t>
            </a:r>
            <a:r>
              <a:rPr lang="en-US" sz="2200" dirty="0">
                <a:latin typeface="Corbel" panose="020B0503020204020204" pitchFamily="34" charset="0"/>
              </a:rPr>
              <a:t>The main objective in tax planning is to reduce the amount of tax either you  personally or your business pays”</a:t>
            </a:r>
          </a:p>
          <a:p>
            <a:pPr lvl="1">
              <a:lnSpc>
                <a:spcPct val="150000"/>
              </a:lnSpc>
            </a:pPr>
            <a:r>
              <a:rPr lang="en-US" sz="2200" dirty="0">
                <a:latin typeface="Corbel" panose="020B0503020204020204" pitchFamily="34" charset="0"/>
              </a:rPr>
              <a:t>Leaves more to invest for your future</a:t>
            </a:r>
          </a:p>
          <a:p>
            <a:pPr lvl="1">
              <a:lnSpc>
                <a:spcPct val="150000"/>
              </a:lnSpc>
            </a:pPr>
            <a:r>
              <a:rPr lang="en-US" sz="2200" dirty="0">
                <a:latin typeface="Corbel" panose="020B0503020204020204" pitchFamily="34" charset="0"/>
              </a:rPr>
              <a:t>By knowing or understanding your tax or other liabilities, you can reinvest funds that would otherwise have been earmarked for tax back into your wealth creation strategies</a:t>
            </a:r>
            <a:endParaRPr lang="en-AU" sz="2200" dirty="0">
              <a:latin typeface="Corbel" panose="020B0503020204020204" pitchFamily="34" charset="0"/>
            </a:endParaRPr>
          </a:p>
        </p:txBody>
      </p:sp>
      <p:pic>
        <p:nvPicPr>
          <p:cNvPr id="2" name="Picture 1">
            <a:extLst>
              <a:ext uri="{FF2B5EF4-FFF2-40B4-BE49-F238E27FC236}">
                <a16:creationId xmlns:a16="http://schemas.microsoft.com/office/drawing/2014/main" id="{A579AB3D-7564-B173-9ED0-1F4A0E066C14}"/>
              </a:ext>
            </a:extLst>
          </p:cNvPr>
          <p:cNvPicPr>
            <a:picLocks noChangeAspect="1"/>
          </p:cNvPicPr>
          <p:nvPr/>
        </p:nvPicPr>
        <p:blipFill>
          <a:blip r:embed="rId3"/>
          <a:stretch>
            <a:fillRect/>
          </a:stretch>
        </p:blipFill>
        <p:spPr>
          <a:xfrm>
            <a:off x="838200" y="267881"/>
            <a:ext cx="1097375" cy="1079086"/>
          </a:xfrm>
          <a:prstGeom prst="rect">
            <a:avLst/>
          </a:prstGeom>
        </p:spPr>
      </p:pic>
    </p:spTree>
    <p:extLst>
      <p:ext uri="{BB962C8B-B14F-4D97-AF65-F5344CB8AC3E}">
        <p14:creationId xmlns:p14="http://schemas.microsoft.com/office/powerpoint/2010/main" val="3219362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A79552"/>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91B6D92E-3AE5-4188-9241-FA38809ACA04}"/>
              </a:ext>
            </a:extLst>
          </p:cNvPr>
          <p:cNvSpPr txBox="1">
            <a:spLocks/>
          </p:cNvSpPr>
          <p:nvPr/>
        </p:nvSpPr>
        <p:spPr>
          <a:xfrm>
            <a:off x="5648446" y="-11575"/>
            <a:ext cx="6051213" cy="15612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A79552"/>
                </a:solidFill>
                <a:effectLst/>
                <a:uLnTx/>
                <a:uFillTx/>
                <a:latin typeface="Corbel" panose="020B0503020204020204" pitchFamily="34" charset="0"/>
                <a:ea typeface="+mj-ea"/>
                <a:cs typeface="+mj-cs"/>
              </a:rPr>
              <a:t>Website</a:t>
            </a:r>
            <a:endParaRPr kumimoji="0" lang="en-AU" sz="3600" b="1" i="0" u="none" strike="noStrike" kern="1200" cap="none" spc="0" normalizeH="0" baseline="0" noProof="0">
              <a:ln>
                <a:noFill/>
              </a:ln>
              <a:solidFill>
                <a:srgbClr val="A79552"/>
              </a:solidFill>
              <a:effectLst/>
              <a:uLnTx/>
              <a:uFillTx/>
              <a:latin typeface="Corbel" panose="020B0503020204020204" pitchFamily="34" charset="0"/>
              <a:ea typeface="+mj-ea"/>
              <a:cs typeface="+mj-cs"/>
            </a:endParaRPr>
          </a:p>
        </p:txBody>
      </p:sp>
      <p:sp>
        <p:nvSpPr>
          <p:cNvPr id="6" name="Text Placeholder 5">
            <a:extLst>
              <a:ext uri="{FF2B5EF4-FFF2-40B4-BE49-F238E27FC236}">
                <a16:creationId xmlns:a16="http://schemas.microsoft.com/office/drawing/2014/main" id="{FE3C0E1E-D305-4FDA-8295-2BB4004918B5}"/>
              </a:ext>
            </a:extLst>
          </p:cNvPr>
          <p:cNvSpPr>
            <a:spLocks noGrp="1"/>
          </p:cNvSpPr>
          <p:nvPr>
            <p:ph sz="half" idx="1"/>
          </p:nvPr>
        </p:nvSpPr>
        <p:spPr>
          <a:xfrm>
            <a:off x="838200" y="1953233"/>
            <a:ext cx="4071257" cy="4719710"/>
          </a:xfrm>
        </p:spPr>
        <p:txBody>
          <a:bodyPr>
            <a:normAutofit/>
          </a:bodyPr>
          <a:lstStyle/>
          <a:p>
            <a:pPr marL="285750" indent="-285750">
              <a:buFont typeface="Wingdings" panose="05000000000000000000" pitchFamily="2" charset="2"/>
              <a:buChar char="q"/>
            </a:pPr>
            <a:r>
              <a:rPr lang="en-US" sz="2600" b="1" dirty="0">
                <a:solidFill>
                  <a:srgbClr val="A79552"/>
                </a:solidFill>
                <a:latin typeface="Corbel" panose="020B0503020204020204" pitchFamily="34" charset="0"/>
              </a:rPr>
              <a:t>Tax Planning Guides</a:t>
            </a:r>
            <a:endParaRPr lang="en-US" sz="2600" dirty="0">
              <a:latin typeface="Corbel" panose="020B0503020204020204" pitchFamily="34" charset="0"/>
            </a:endParaRPr>
          </a:p>
          <a:p>
            <a:pPr lvl="1">
              <a:lnSpc>
                <a:spcPct val="150000"/>
              </a:lnSpc>
            </a:pPr>
            <a:r>
              <a:rPr lang="en-AU" sz="2200" dirty="0">
                <a:latin typeface="Corbel" panose="020B0503020204020204" pitchFamily="34" charset="0"/>
              </a:rPr>
              <a:t>Download from our website</a:t>
            </a:r>
          </a:p>
          <a:p>
            <a:pPr marL="0" indent="0">
              <a:lnSpc>
                <a:spcPct val="150000"/>
              </a:lnSpc>
              <a:buNone/>
            </a:pPr>
            <a:endParaRPr lang="en-AU" sz="2800" dirty="0">
              <a:latin typeface="Corbel" panose="020B0503020204020204" pitchFamily="34" charset="0"/>
            </a:endParaRPr>
          </a:p>
          <a:p>
            <a:endParaRPr lang="en-AU" sz="2800" dirty="0">
              <a:latin typeface="Corbel" panose="020B0503020204020204" pitchFamily="34" charset="0"/>
            </a:endParaRPr>
          </a:p>
        </p:txBody>
      </p:sp>
      <p:sp>
        <p:nvSpPr>
          <p:cNvPr id="18" name="Content Placeholder 17">
            <a:extLst>
              <a:ext uri="{FF2B5EF4-FFF2-40B4-BE49-F238E27FC236}">
                <a16:creationId xmlns:a16="http://schemas.microsoft.com/office/drawing/2014/main" id="{2CA53E79-04B4-4610-9B9A-AE9D5FEEEC56}"/>
              </a:ext>
            </a:extLst>
          </p:cNvPr>
          <p:cNvSpPr>
            <a:spLocks noGrp="1"/>
          </p:cNvSpPr>
          <p:nvPr>
            <p:ph sz="half" idx="2"/>
          </p:nvPr>
        </p:nvSpPr>
        <p:spPr>
          <a:xfrm>
            <a:off x="4909457" y="1953233"/>
            <a:ext cx="7184571" cy="4223730"/>
          </a:xfrm>
        </p:spPr>
        <p:txBody>
          <a:bodyPr>
            <a:normAutofit/>
          </a:bodyPr>
          <a:lstStyle/>
          <a:p>
            <a:pPr marL="0" indent="0">
              <a:buNone/>
            </a:pPr>
            <a:r>
              <a:rPr lang="en-AU" sz="2400" b="1" dirty="0">
                <a:solidFill>
                  <a:srgbClr val="A79552"/>
                </a:solidFill>
                <a:latin typeface="Corbel" panose="020B0503020204020204" pitchFamily="34" charset="0"/>
                <a:hlinkClick r:id="rId3">
                  <a:extLst>
                    <a:ext uri="{A12FA001-AC4F-418D-AE19-62706E023703}">
                      <ahyp:hlinkClr xmlns:ahyp="http://schemas.microsoft.com/office/drawing/2018/hyperlinkcolor" val="tx"/>
                    </a:ext>
                  </a:extLst>
                </a:hlinkClick>
              </a:rPr>
              <a:t>https://financiallysorted.com.au/webinars/</a:t>
            </a:r>
            <a:endParaRPr lang="en-AU" sz="2400" b="1" dirty="0">
              <a:solidFill>
                <a:srgbClr val="A79552"/>
              </a:solidFill>
              <a:latin typeface="Corbel" panose="020B0503020204020204" pitchFamily="34" charset="0"/>
            </a:endParaRPr>
          </a:p>
          <a:p>
            <a:endParaRPr lang="en-AU" dirty="0"/>
          </a:p>
        </p:txBody>
      </p:sp>
      <p:pic>
        <p:nvPicPr>
          <p:cNvPr id="5" name="Picture 4" descr="A picture containing diagram&#10;&#10;Description automatically generated">
            <a:extLst>
              <a:ext uri="{FF2B5EF4-FFF2-40B4-BE49-F238E27FC236}">
                <a16:creationId xmlns:a16="http://schemas.microsoft.com/office/drawing/2014/main" id="{3D88390E-BDFE-156E-D8F4-36B0C441C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982" y="2452347"/>
            <a:ext cx="2986706" cy="4220596"/>
          </a:xfrm>
          <a:prstGeom prst="rect">
            <a:avLst/>
          </a:prstGeom>
        </p:spPr>
      </p:pic>
      <p:pic>
        <p:nvPicPr>
          <p:cNvPr id="8" name="Picture 7" descr="A screenshot of a phone&#10;&#10;Description automatically generated with low confidence">
            <a:extLst>
              <a:ext uri="{FF2B5EF4-FFF2-40B4-BE49-F238E27FC236}">
                <a16:creationId xmlns:a16="http://schemas.microsoft.com/office/drawing/2014/main" id="{A0410EE5-2E7D-BA55-64FD-E2204A0406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8352" y="2501180"/>
            <a:ext cx="2986706" cy="4103782"/>
          </a:xfrm>
          <a:prstGeom prst="rect">
            <a:avLst/>
          </a:prstGeom>
        </p:spPr>
      </p:pic>
      <p:pic>
        <p:nvPicPr>
          <p:cNvPr id="2" name="Picture 1">
            <a:extLst>
              <a:ext uri="{FF2B5EF4-FFF2-40B4-BE49-F238E27FC236}">
                <a16:creationId xmlns:a16="http://schemas.microsoft.com/office/drawing/2014/main" id="{364A829A-2D17-81A7-964E-C316CE2F5FD9}"/>
              </a:ext>
            </a:extLst>
          </p:cNvPr>
          <p:cNvPicPr>
            <a:picLocks noChangeAspect="1"/>
          </p:cNvPicPr>
          <p:nvPr/>
        </p:nvPicPr>
        <p:blipFill>
          <a:blip r:embed="rId6"/>
          <a:stretch>
            <a:fillRect/>
          </a:stretch>
        </p:blipFill>
        <p:spPr>
          <a:xfrm>
            <a:off x="838200" y="246842"/>
            <a:ext cx="1097375" cy="1079086"/>
          </a:xfrm>
          <a:prstGeom prst="rect">
            <a:avLst/>
          </a:prstGeom>
        </p:spPr>
      </p:pic>
    </p:spTree>
    <p:extLst>
      <p:ext uri="{BB962C8B-B14F-4D97-AF65-F5344CB8AC3E}">
        <p14:creationId xmlns:p14="http://schemas.microsoft.com/office/powerpoint/2010/main" val="50892241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A79552"/>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91B6D92E-3AE5-4188-9241-FA38809ACA04}"/>
              </a:ext>
            </a:extLst>
          </p:cNvPr>
          <p:cNvSpPr txBox="1">
            <a:spLocks/>
          </p:cNvSpPr>
          <p:nvPr/>
        </p:nvSpPr>
        <p:spPr>
          <a:xfrm>
            <a:off x="5648446" y="-11575"/>
            <a:ext cx="6051213" cy="15612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A79552"/>
                </a:solidFill>
                <a:effectLst/>
                <a:uLnTx/>
                <a:uFillTx/>
                <a:latin typeface="Corbel" panose="020B0503020204020204" pitchFamily="34" charset="0"/>
                <a:ea typeface="+mj-ea"/>
                <a:cs typeface="+mj-cs"/>
              </a:rPr>
              <a:t>Website</a:t>
            </a:r>
            <a:endParaRPr kumimoji="0" lang="en-AU" sz="3600" b="1" i="0" u="none" strike="noStrike" kern="1200" cap="none" spc="0" normalizeH="0" baseline="0" noProof="0">
              <a:ln>
                <a:noFill/>
              </a:ln>
              <a:solidFill>
                <a:srgbClr val="A79552"/>
              </a:solidFill>
              <a:effectLst/>
              <a:uLnTx/>
              <a:uFillTx/>
              <a:latin typeface="Corbel" panose="020B0503020204020204" pitchFamily="34" charset="0"/>
              <a:ea typeface="+mj-ea"/>
              <a:cs typeface="+mj-cs"/>
            </a:endParaRPr>
          </a:p>
        </p:txBody>
      </p:sp>
      <p:sp>
        <p:nvSpPr>
          <p:cNvPr id="6" name="Text Placeholder 5">
            <a:extLst>
              <a:ext uri="{FF2B5EF4-FFF2-40B4-BE49-F238E27FC236}">
                <a16:creationId xmlns:a16="http://schemas.microsoft.com/office/drawing/2014/main" id="{FE3C0E1E-D305-4FDA-8295-2BB4004918B5}"/>
              </a:ext>
            </a:extLst>
          </p:cNvPr>
          <p:cNvSpPr>
            <a:spLocks noGrp="1"/>
          </p:cNvSpPr>
          <p:nvPr>
            <p:ph sz="half" idx="1"/>
          </p:nvPr>
        </p:nvSpPr>
        <p:spPr>
          <a:xfrm>
            <a:off x="838200" y="1953233"/>
            <a:ext cx="4071257" cy="4719710"/>
          </a:xfrm>
        </p:spPr>
        <p:txBody>
          <a:bodyPr>
            <a:normAutofit/>
          </a:bodyPr>
          <a:lstStyle/>
          <a:p>
            <a:pPr marL="285750" indent="-285750">
              <a:buFont typeface="Wingdings" panose="05000000000000000000" pitchFamily="2" charset="2"/>
              <a:buChar char="q"/>
            </a:pPr>
            <a:r>
              <a:rPr lang="en-US" sz="2600" b="1" dirty="0">
                <a:solidFill>
                  <a:srgbClr val="A79552"/>
                </a:solidFill>
                <a:latin typeface="Corbel" panose="020B0503020204020204" pitchFamily="34" charset="0"/>
              </a:rPr>
              <a:t>Occupation Guides</a:t>
            </a:r>
            <a:endParaRPr lang="en-US" sz="2600" dirty="0">
              <a:latin typeface="Corbel" panose="020B0503020204020204" pitchFamily="34" charset="0"/>
            </a:endParaRPr>
          </a:p>
          <a:p>
            <a:pPr lvl="1">
              <a:lnSpc>
                <a:spcPct val="150000"/>
              </a:lnSpc>
            </a:pPr>
            <a:r>
              <a:rPr lang="en-AU" sz="2200" dirty="0">
                <a:latin typeface="Corbel" panose="020B0503020204020204" pitchFamily="34" charset="0"/>
              </a:rPr>
              <a:t>Download from our website</a:t>
            </a:r>
          </a:p>
          <a:p>
            <a:pPr marL="0" indent="0">
              <a:lnSpc>
                <a:spcPct val="150000"/>
              </a:lnSpc>
              <a:buNone/>
            </a:pPr>
            <a:endParaRPr lang="en-AU" sz="2800" dirty="0">
              <a:latin typeface="Corbel" panose="020B0503020204020204" pitchFamily="34" charset="0"/>
            </a:endParaRPr>
          </a:p>
          <a:p>
            <a:endParaRPr lang="en-AU" sz="2800" dirty="0">
              <a:latin typeface="Corbel" panose="020B0503020204020204" pitchFamily="34" charset="0"/>
            </a:endParaRPr>
          </a:p>
        </p:txBody>
      </p:sp>
      <p:sp>
        <p:nvSpPr>
          <p:cNvPr id="18" name="Content Placeholder 17">
            <a:extLst>
              <a:ext uri="{FF2B5EF4-FFF2-40B4-BE49-F238E27FC236}">
                <a16:creationId xmlns:a16="http://schemas.microsoft.com/office/drawing/2014/main" id="{2CA53E79-04B4-4610-9B9A-AE9D5FEEEC56}"/>
              </a:ext>
            </a:extLst>
          </p:cNvPr>
          <p:cNvSpPr>
            <a:spLocks noGrp="1"/>
          </p:cNvSpPr>
          <p:nvPr>
            <p:ph sz="half" idx="2"/>
          </p:nvPr>
        </p:nvSpPr>
        <p:spPr>
          <a:xfrm>
            <a:off x="4909457" y="1953233"/>
            <a:ext cx="7184571" cy="4223730"/>
          </a:xfrm>
        </p:spPr>
        <p:txBody>
          <a:bodyPr>
            <a:normAutofit/>
          </a:bodyPr>
          <a:lstStyle/>
          <a:p>
            <a:pPr marL="0" indent="0">
              <a:buNone/>
            </a:pPr>
            <a:r>
              <a:rPr lang="en-AU" sz="2400" b="1" dirty="0">
                <a:solidFill>
                  <a:srgbClr val="A79552"/>
                </a:solidFill>
                <a:latin typeface="Corbel" panose="020B0503020204020204" pitchFamily="34" charset="0"/>
                <a:hlinkClick r:id="rId3">
                  <a:extLst>
                    <a:ext uri="{A12FA001-AC4F-418D-AE19-62706E023703}">
                      <ahyp:hlinkClr xmlns:ahyp="http://schemas.microsoft.com/office/drawing/2018/hyperlinkcolor" val="tx"/>
                    </a:ext>
                  </a:extLst>
                </a:hlinkClick>
              </a:rPr>
              <a:t>https://financiallysorted.com.au/webinars/</a:t>
            </a:r>
            <a:endParaRPr lang="en-AU" sz="2400" b="1" dirty="0">
              <a:solidFill>
                <a:srgbClr val="A79552"/>
              </a:solidFill>
              <a:latin typeface="Corbel" panose="020B0503020204020204" pitchFamily="34" charset="0"/>
            </a:endParaRPr>
          </a:p>
          <a:p>
            <a:endParaRPr lang="en-AU"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0224766F-32E3-39D0-D0ED-D27B7508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03" y="3768020"/>
            <a:ext cx="2014934" cy="2408943"/>
          </a:xfrm>
          <a:prstGeom prst="rect">
            <a:avLst/>
          </a:prstGeom>
        </p:spPr>
      </p:pic>
      <p:pic>
        <p:nvPicPr>
          <p:cNvPr id="8" name="Picture 7">
            <a:extLst>
              <a:ext uri="{FF2B5EF4-FFF2-40B4-BE49-F238E27FC236}">
                <a16:creationId xmlns:a16="http://schemas.microsoft.com/office/drawing/2014/main" id="{81F70540-D240-0E68-2355-AEEA5DC2F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5924" y="3853032"/>
            <a:ext cx="2131944" cy="2379725"/>
          </a:xfrm>
          <a:prstGeom prst="rect">
            <a:avLst/>
          </a:prstGeom>
        </p:spPr>
      </p:pic>
      <p:pic>
        <p:nvPicPr>
          <p:cNvPr id="12" name="Picture 11">
            <a:extLst>
              <a:ext uri="{FF2B5EF4-FFF2-40B4-BE49-F238E27FC236}">
                <a16:creationId xmlns:a16="http://schemas.microsoft.com/office/drawing/2014/main" id="{AB6DC446-7A2A-7116-943C-3DAB5F4200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4839" y="3107668"/>
            <a:ext cx="2098199" cy="2371429"/>
          </a:xfrm>
          <a:prstGeom prst="rect">
            <a:avLst/>
          </a:prstGeom>
        </p:spPr>
      </p:pic>
      <p:pic>
        <p:nvPicPr>
          <p:cNvPr id="14" name="Picture 13">
            <a:extLst>
              <a:ext uri="{FF2B5EF4-FFF2-40B4-BE49-F238E27FC236}">
                <a16:creationId xmlns:a16="http://schemas.microsoft.com/office/drawing/2014/main" id="{01DC7870-5312-6C66-1946-3F655F375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4287" y="2578157"/>
            <a:ext cx="2198779" cy="2379725"/>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1EA52AD2-F924-BE26-D8DE-4948C8A014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8287" y="3927225"/>
            <a:ext cx="2075999" cy="2305532"/>
          </a:xfrm>
          <a:prstGeom prst="rect">
            <a:avLst/>
          </a:prstGeom>
        </p:spPr>
      </p:pic>
      <p:pic>
        <p:nvPicPr>
          <p:cNvPr id="2" name="Picture 1">
            <a:extLst>
              <a:ext uri="{FF2B5EF4-FFF2-40B4-BE49-F238E27FC236}">
                <a16:creationId xmlns:a16="http://schemas.microsoft.com/office/drawing/2014/main" id="{68A58141-EC5D-2A13-0FD8-2D6C5CF6399E}"/>
              </a:ext>
            </a:extLst>
          </p:cNvPr>
          <p:cNvPicPr>
            <a:picLocks noChangeAspect="1"/>
          </p:cNvPicPr>
          <p:nvPr/>
        </p:nvPicPr>
        <p:blipFill>
          <a:blip r:embed="rId9"/>
          <a:stretch>
            <a:fillRect/>
          </a:stretch>
        </p:blipFill>
        <p:spPr>
          <a:xfrm>
            <a:off x="838200" y="309187"/>
            <a:ext cx="1097375" cy="1079086"/>
          </a:xfrm>
          <a:prstGeom prst="rect">
            <a:avLst/>
          </a:prstGeom>
        </p:spPr>
      </p:pic>
    </p:spTree>
    <p:extLst>
      <p:ext uri="{BB962C8B-B14F-4D97-AF65-F5344CB8AC3E}">
        <p14:creationId xmlns:p14="http://schemas.microsoft.com/office/powerpoint/2010/main" val="36205890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Next Steps</a:t>
            </a:r>
            <a:endParaRPr lang="en-AU" sz="3600" b="1">
              <a:solidFill>
                <a:srgbClr val="A79552"/>
              </a:solidFill>
              <a:latin typeface="Corbel" panose="020B0503020204020204" pitchFamily="34" charset="0"/>
            </a:endParaRPr>
          </a:p>
        </p:txBody>
      </p:sp>
      <p:graphicFrame>
        <p:nvGraphicFramePr>
          <p:cNvPr id="18" name="Content Placeholder 3">
            <a:extLst>
              <a:ext uri="{FF2B5EF4-FFF2-40B4-BE49-F238E27FC236}">
                <a16:creationId xmlns:a16="http://schemas.microsoft.com/office/drawing/2014/main" id="{5E911B1E-7894-4FA5-9B69-DB92EB0DE95C}"/>
              </a:ext>
            </a:extLst>
          </p:cNvPr>
          <p:cNvGraphicFramePr>
            <a:graphicFrameLocks noGrp="1"/>
          </p:cNvGraphicFramePr>
          <p:nvPr>
            <p:ph idx="1"/>
            <p:extLst>
              <p:ext uri="{D42A27DB-BD31-4B8C-83A1-F6EECF244321}">
                <p14:modId xmlns:p14="http://schemas.microsoft.com/office/powerpoint/2010/main" val="2044658176"/>
              </p:ext>
            </p:extLst>
          </p:nvPr>
        </p:nvGraphicFramePr>
        <p:xfrm>
          <a:off x="1059180" y="1872343"/>
          <a:ext cx="10073640" cy="3256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9B7BC53-996C-46C5-A55B-751154B7293B}"/>
              </a:ext>
            </a:extLst>
          </p:cNvPr>
          <p:cNvPicPr>
            <a:picLocks noChangeAspect="1"/>
          </p:cNvPicPr>
          <p:nvPr/>
        </p:nvPicPr>
        <p:blipFill>
          <a:blip r:embed="rId8"/>
          <a:stretch>
            <a:fillRect/>
          </a:stretch>
        </p:blipFill>
        <p:spPr>
          <a:xfrm>
            <a:off x="844493" y="269929"/>
            <a:ext cx="1097375" cy="1079086"/>
          </a:xfrm>
          <a:prstGeom prst="rect">
            <a:avLst/>
          </a:prstGeom>
        </p:spPr>
      </p:pic>
      <p:pic>
        <p:nvPicPr>
          <p:cNvPr id="6" name="Picture 5" descr="Shape, arrow&#10;&#10;Description automatically generated">
            <a:extLst>
              <a:ext uri="{FF2B5EF4-FFF2-40B4-BE49-F238E27FC236}">
                <a16:creationId xmlns:a16="http://schemas.microsoft.com/office/drawing/2014/main" id="{79FB1767-9A1F-49C7-B2A6-6CAE97FBF6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1918" y="4847543"/>
            <a:ext cx="2364089" cy="1576059"/>
          </a:xfrm>
          <a:prstGeom prst="rect">
            <a:avLst/>
          </a:prstGeom>
        </p:spPr>
      </p:pic>
    </p:spTree>
    <p:extLst>
      <p:ext uri="{BB962C8B-B14F-4D97-AF65-F5344CB8AC3E}">
        <p14:creationId xmlns:p14="http://schemas.microsoft.com/office/powerpoint/2010/main" val="1763433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875"/>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4" y="-1"/>
            <a:ext cx="6498455"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Contact Details</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68618"/>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p:txBody>
          <a:bodyPr>
            <a:normAutofit/>
          </a:bodyPr>
          <a:lstStyle/>
          <a:p>
            <a:pPr>
              <a:buFont typeface="Wingdings" panose="05000000000000000000" pitchFamily="2" charset="2"/>
              <a:buChar char="q"/>
            </a:pPr>
            <a:r>
              <a:rPr lang="en-US" sz="2400" b="1" dirty="0">
                <a:solidFill>
                  <a:srgbClr val="A79552"/>
                </a:solidFill>
                <a:latin typeface="Corbel" panose="020B0503020204020204" pitchFamily="34" charset="0"/>
              </a:rPr>
              <a:t>Next Steps</a:t>
            </a:r>
          </a:p>
          <a:p>
            <a:pPr lvl="1">
              <a:lnSpc>
                <a:spcPct val="150000"/>
              </a:lnSpc>
            </a:pPr>
            <a:r>
              <a:rPr lang="en-US" sz="2200" dirty="0">
                <a:latin typeface="Corbel" panose="020B0503020204020204" pitchFamily="34" charset="0"/>
              </a:rPr>
              <a:t>Talk to us for assistance</a:t>
            </a:r>
          </a:p>
          <a:p>
            <a:pPr lvl="1">
              <a:lnSpc>
                <a:spcPct val="150000"/>
              </a:lnSpc>
            </a:pPr>
            <a:r>
              <a:rPr lang="en-US" sz="2200" dirty="0">
                <a:latin typeface="Corbel" panose="020B0503020204020204" pitchFamily="34" charset="0"/>
              </a:rPr>
              <a:t>Make sure all compliance is up to date with ATO – ITR’s, BAS’s, Super</a:t>
            </a:r>
          </a:p>
          <a:p>
            <a:pPr lvl="1">
              <a:lnSpc>
                <a:spcPct val="150000"/>
              </a:lnSpc>
            </a:pPr>
            <a:r>
              <a:rPr lang="en-US" sz="2200" dirty="0">
                <a:latin typeface="Corbel" panose="020B0503020204020204" pitchFamily="34" charset="0"/>
              </a:rPr>
              <a:t>It’s time to get Financially Sorted!</a:t>
            </a:r>
          </a:p>
          <a:p>
            <a:pPr marL="0" indent="0">
              <a:lnSpc>
                <a:spcPct val="150000"/>
              </a:lnSpc>
              <a:buNone/>
            </a:pPr>
            <a:r>
              <a:rPr lang="en-US" sz="2800" b="1" dirty="0">
                <a:solidFill>
                  <a:srgbClr val="A79552"/>
                </a:solidFill>
                <a:latin typeface="Corbel" panose="020B0503020204020204" pitchFamily="34" charset="0"/>
              </a:rPr>
              <a:t>❑</a:t>
            </a:r>
            <a:r>
              <a:rPr lang="en-US" sz="2400" b="1" dirty="0">
                <a:solidFill>
                  <a:srgbClr val="A79552"/>
                </a:solidFill>
                <a:latin typeface="Corbel" panose="020B0503020204020204" pitchFamily="34" charset="0"/>
              </a:rPr>
              <a:t>Contact		03 9370 4800</a:t>
            </a:r>
          </a:p>
          <a:p>
            <a:pPr>
              <a:lnSpc>
                <a:spcPct val="150000"/>
              </a:lnSpc>
              <a:buFont typeface="Wingdings" panose="05000000000000000000" pitchFamily="2" charset="2"/>
              <a:buChar char="q"/>
            </a:pPr>
            <a:r>
              <a:rPr lang="en-US" sz="2400" b="1" dirty="0">
                <a:solidFill>
                  <a:srgbClr val="A79552"/>
                </a:solidFill>
                <a:latin typeface="Corbel" panose="020B0503020204020204" pitchFamily="34" charset="0"/>
              </a:rPr>
              <a:t>Webpage		</a:t>
            </a:r>
            <a:r>
              <a:rPr lang="en-US" sz="2400" b="1" dirty="0">
                <a:solidFill>
                  <a:srgbClr val="A79552"/>
                </a:solidFill>
                <a:latin typeface="Corbel" panose="020B0503020204020204" pitchFamily="34" charset="0"/>
                <a:hlinkClick r:id="rId5">
                  <a:extLst>
                    <a:ext uri="{A12FA001-AC4F-418D-AE19-62706E023703}">
                      <ahyp:hlinkClr xmlns:ahyp="http://schemas.microsoft.com/office/drawing/2018/hyperlinkcolor" val="tx"/>
                    </a:ext>
                  </a:extLst>
                </a:hlinkClick>
              </a:rPr>
              <a:t>www.financiallysorted.com.au</a:t>
            </a:r>
            <a:endParaRPr lang="en-US" sz="2400" b="1" dirty="0">
              <a:solidFill>
                <a:srgbClr val="A79552"/>
              </a:solidFill>
              <a:latin typeface="Corbel" panose="020B0503020204020204" pitchFamily="34" charset="0"/>
            </a:endParaRPr>
          </a:p>
          <a:p>
            <a:pPr>
              <a:lnSpc>
                <a:spcPct val="150000"/>
              </a:lnSpc>
              <a:buFont typeface="Wingdings" panose="05000000000000000000" pitchFamily="2" charset="2"/>
              <a:buChar char="q"/>
            </a:pPr>
            <a:r>
              <a:rPr lang="en-US" sz="2400" b="1" dirty="0">
                <a:solidFill>
                  <a:srgbClr val="A79552"/>
                </a:solidFill>
                <a:latin typeface="Corbel" panose="020B0503020204020204" pitchFamily="34" charset="0"/>
              </a:rPr>
              <a:t>Email		</a:t>
            </a:r>
            <a:r>
              <a:rPr lang="en-US" sz="2400" b="1" u="sng" dirty="0">
                <a:solidFill>
                  <a:srgbClr val="A79552"/>
                </a:solidFill>
                <a:latin typeface="Corbel" panose="020B0503020204020204" pitchFamily="34" charset="0"/>
              </a:rPr>
              <a:t>enquires</a:t>
            </a:r>
            <a:r>
              <a:rPr lang="en-US" sz="2400" b="1" u="sng" dirty="0">
                <a:solidFill>
                  <a:srgbClr val="A79552"/>
                </a:solidFill>
                <a:latin typeface="Corbel" panose="020B0503020204020204" pitchFamily="34" charset="0"/>
                <a:hlinkClick r:id="rId6">
                  <a:extLst>
                    <a:ext uri="{A12FA001-AC4F-418D-AE19-62706E023703}">
                      <ahyp:hlinkClr xmlns:ahyp="http://schemas.microsoft.com/office/drawing/2018/hyperlinkcolor" val="tx"/>
                    </a:ext>
                  </a:extLst>
                </a:hlinkClick>
              </a:rPr>
              <a:t>@financially </a:t>
            </a:r>
            <a:r>
              <a:rPr lang="en-US" sz="2400" b="1" dirty="0">
                <a:solidFill>
                  <a:srgbClr val="A79552"/>
                </a:solidFill>
                <a:latin typeface="Corbel" panose="020B0503020204020204" pitchFamily="34" charset="0"/>
                <a:hlinkClick r:id="rId6">
                  <a:extLst>
                    <a:ext uri="{A12FA001-AC4F-418D-AE19-62706E023703}">
                      <ahyp:hlinkClr xmlns:ahyp="http://schemas.microsoft.com/office/drawing/2018/hyperlinkcolor" val="tx"/>
                    </a:ext>
                  </a:extLst>
                </a:hlinkClick>
              </a:rPr>
              <a:t>sorted.com.au</a:t>
            </a:r>
            <a:endParaRPr lang="en-US" sz="2400" b="1" dirty="0">
              <a:solidFill>
                <a:srgbClr val="A79552"/>
              </a:solidFill>
              <a:latin typeface="Corbel" panose="020B0503020204020204" pitchFamily="34" charset="0"/>
            </a:endParaRPr>
          </a:p>
          <a:p>
            <a:pPr>
              <a:lnSpc>
                <a:spcPct val="150000"/>
              </a:lnSpc>
              <a:buFont typeface="Wingdings" panose="05000000000000000000" pitchFamily="2" charset="2"/>
              <a:buChar char="q"/>
            </a:pPr>
            <a:endParaRPr lang="en-US" sz="2800" b="1" dirty="0">
              <a:solidFill>
                <a:srgbClr val="A79552"/>
              </a:solidFill>
              <a:latin typeface="Corbel" panose="020B0503020204020204" pitchFamily="34" charset="0"/>
            </a:endParaRPr>
          </a:p>
          <a:p>
            <a:endParaRPr lang="en-AU" dirty="0"/>
          </a:p>
        </p:txBody>
      </p:sp>
      <p:pic>
        <p:nvPicPr>
          <p:cNvPr id="3" name="Picture 2" descr="A close-up of a logo&#10;&#10;Description automatically generated with low confidence">
            <a:extLst>
              <a:ext uri="{FF2B5EF4-FFF2-40B4-BE49-F238E27FC236}">
                <a16:creationId xmlns:a16="http://schemas.microsoft.com/office/drawing/2014/main" id="{D5D0C66E-5151-4982-B42C-36D49F7503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3757" y="3697268"/>
            <a:ext cx="2466975" cy="1847850"/>
          </a:xfrm>
          <a:prstGeom prst="rect">
            <a:avLst/>
          </a:prstGeom>
        </p:spPr>
      </p:pic>
    </p:spTree>
    <p:extLst>
      <p:ext uri="{BB962C8B-B14F-4D97-AF65-F5344CB8AC3E}">
        <p14:creationId xmlns:p14="http://schemas.microsoft.com/office/powerpoint/2010/main" val="195247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Importance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2035845"/>
            <a:ext cx="10294620" cy="4434583"/>
          </a:xfrm>
        </p:spPr>
        <p:txBody>
          <a:bodyPr>
            <a:normAutofit/>
          </a:bodyPr>
          <a:lstStyle/>
          <a:p>
            <a:pPr>
              <a:buFont typeface="Wingdings" panose="05000000000000000000" pitchFamily="2" charset="2"/>
              <a:buChar char="q"/>
            </a:pPr>
            <a:r>
              <a:rPr lang="en-US" b="1" dirty="0">
                <a:solidFill>
                  <a:srgbClr val="A79552"/>
                </a:solidFill>
                <a:latin typeface="Corbel" panose="020B0503020204020204" pitchFamily="34" charset="0"/>
              </a:rPr>
              <a:t>Why is Tax Planning so Important? … continued</a:t>
            </a:r>
          </a:p>
          <a:p>
            <a:pPr lvl="1">
              <a:lnSpc>
                <a:spcPct val="150000"/>
              </a:lnSpc>
            </a:pPr>
            <a:r>
              <a:rPr lang="en-US" sz="2200" dirty="0">
                <a:latin typeface="Corbel" panose="020B0503020204020204" pitchFamily="34" charset="0"/>
              </a:rPr>
              <a:t>Tax planning is a process of analysing and evaluating either a business or an individual's financial profile or current financial position</a:t>
            </a:r>
          </a:p>
          <a:p>
            <a:pPr lvl="1">
              <a:lnSpc>
                <a:spcPct val="150000"/>
              </a:lnSpc>
            </a:pPr>
            <a:r>
              <a:rPr lang="en-US" sz="2200" dirty="0">
                <a:latin typeface="Corbel" panose="020B0503020204020204" pitchFamily="34" charset="0"/>
              </a:rPr>
              <a:t>The objective of this activity is to minimise the amount of taxes you pay on your business or personal income “keep your hard earned in your pocket”.</a:t>
            </a:r>
          </a:p>
          <a:p>
            <a:pPr lvl="1">
              <a:lnSpc>
                <a:spcPct val="150000"/>
              </a:lnSpc>
            </a:pPr>
            <a:r>
              <a:rPr lang="en-US" sz="2200" dirty="0">
                <a:latin typeface="Corbel" panose="020B0503020204020204" pitchFamily="34" charset="0"/>
              </a:rPr>
              <a:t>In short, tax planning is employing ways that the government has provided to save tax</a:t>
            </a:r>
          </a:p>
          <a:p>
            <a:pPr lvl="1">
              <a:lnSpc>
                <a:spcPct val="150000"/>
              </a:lnSpc>
            </a:pPr>
            <a:r>
              <a:rPr lang="en-US" sz="2200" dirty="0">
                <a:latin typeface="Corbel" panose="020B0503020204020204" pitchFamily="34" charset="0"/>
              </a:rPr>
              <a:t>It is </a:t>
            </a:r>
            <a:r>
              <a:rPr lang="en-US" sz="2000" dirty="0">
                <a:latin typeface="Corbel" panose="020B0503020204020204" pitchFamily="34" charset="0"/>
              </a:rPr>
              <a:t>a perfectly legal method to cut down or defer your annual tax liability</a:t>
            </a:r>
            <a:endParaRPr lang="en-AU" sz="2000" dirty="0">
              <a:latin typeface="Corbel" panose="020B0503020204020204" pitchFamily="34" charset="0"/>
            </a:endParaRPr>
          </a:p>
        </p:txBody>
      </p:sp>
      <p:pic>
        <p:nvPicPr>
          <p:cNvPr id="2" name="Picture 1">
            <a:extLst>
              <a:ext uri="{FF2B5EF4-FFF2-40B4-BE49-F238E27FC236}">
                <a16:creationId xmlns:a16="http://schemas.microsoft.com/office/drawing/2014/main" id="{D7A1C242-A2C3-B719-8213-C3C6850204BB}"/>
              </a:ext>
            </a:extLst>
          </p:cNvPr>
          <p:cNvPicPr>
            <a:picLocks noChangeAspect="1"/>
          </p:cNvPicPr>
          <p:nvPr/>
        </p:nvPicPr>
        <p:blipFill>
          <a:blip r:embed="rId3"/>
          <a:stretch>
            <a:fillRect/>
          </a:stretch>
        </p:blipFill>
        <p:spPr>
          <a:xfrm>
            <a:off x="838200" y="235272"/>
            <a:ext cx="1097375" cy="1079086"/>
          </a:xfrm>
          <a:prstGeom prst="rect">
            <a:avLst/>
          </a:prstGeom>
        </p:spPr>
      </p:pic>
    </p:spTree>
    <p:extLst>
      <p:ext uri="{BB962C8B-B14F-4D97-AF65-F5344CB8AC3E}">
        <p14:creationId xmlns:p14="http://schemas.microsoft.com/office/powerpoint/2010/main" val="280916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1999" cy="154962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6972301" y="0"/>
            <a:ext cx="4709160"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a:solidFill>
                  <a:srgbClr val="A79552"/>
                </a:solidFill>
                <a:latin typeface="Corbel" panose="020B0503020204020204" pitchFamily="34" charset="0"/>
              </a:rPr>
              <a:t>Options Available </a:t>
            </a:r>
            <a:endParaRPr lang="en-AU" sz="3600" b="1">
              <a:solidFill>
                <a:srgbClr val="A79552"/>
              </a:solidFill>
              <a:latin typeface="Corbel" panose="020B0503020204020204" pitchFamily="34" charset="0"/>
            </a:endParaRPr>
          </a:p>
        </p:txBody>
      </p:sp>
      <p:sp>
        <p:nvSpPr>
          <p:cNvPr id="4" name="Content Placeholder 3">
            <a:extLst>
              <a:ext uri="{FF2B5EF4-FFF2-40B4-BE49-F238E27FC236}">
                <a16:creationId xmlns:a16="http://schemas.microsoft.com/office/drawing/2014/main" id="{A89FA012-8433-44F7-8199-8FD68854B413}"/>
              </a:ext>
            </a:extLst>
          </p:cNvPr>
          <p:cNvSpPr>
            <a:spLocks noGrp="1"/>
          </p:cNvSpPr>
          <p:nvPr>
            <p:ph idx="1"/>
          </p:nvPr>
        </p:nvSpPr>
        <p:spPr>
          <a:xfrm>
            <a:off x="838200" y="1953233"/>
            <a:ext cx="10294620" cy="4629998"/>
          </a:xfrm>
        </p:spPr>
        <p:txBody>
          <a:bodyPr>
            <a:normAutofit/>
          </a:bodyPr>
          <a:lstStyle/>
          <a:p>
            <a:pPr>
              <a:buFont typeface="Wingdings" panose="05000000000000000000" pitchFamily="2" charset="2"/>
              <a:buChar char="q"/>
            </a:pPr>
            <a:r>
              <a:rPr lang="en-US" sz="2600" b="1" dirty="0">
                <a:solidFill>
                  <a:srgbClr val="A79552"/>
                </a:solidFill>
                <a:latin typeface="Corbel" panose="020B0503020204020204" pitchFamily="34" charset="0"/>
              </a:rPr>
              <a:t>Why type of Tax Planning is Important &amp; Available?</a:t>
            </a:r>
            <a:endParaRPr lang="en-AU" sz="2400" dirty="0">
              <a:latin typeface="Corbel" panose="020B0503020204020204" pitchFamily="34" charset="0"/>
            </a:endParaRPr>
          </a:p>
          <a:p>
            <a:pPr marL="0" indent="0">
              <a:lnSpc>
                <a:spcPct val="150000"/>
              </a:lnSpc>
              <a:buNone/>
            </a:pPr>
            <a:r>
              <a:rPr lang="en-US" sz="2400" b="1" dirty="0">
                <a:latin typeface="Corbel" panose="020B0503020204020204" pitchFamily="34" charset="0"/>
              </a:rPr>
              <a:t>Tools of Tax Planning:</a:t>
            </a:r>
          </a:p>
          <a:p>
            <a:pPr lvl="1">
              <a:lnSpc>
                <a:spcPct val="150000"/>
              </a:lnSpc>
            </a:pPr>
            <a:r>
              <a:rPr lang="en-US" sz="2200" dirty="0">
                <a:latin typeface="Corbel" panose="020B0503020204020204" pitchFamily="34" charset="0"/>
              </a:rPr>
              <a:t>Accelerating tax deductions</a:t>
            </a:r>
          </a:p>
          <a:p>
            <a:pPr lvl="1">
              <a:lnSpc>
                <a:spcPct val="150000"/>
              </a:lnSpc>
            </a:pPr>
            <a:r>
              <a:rPr lang="en-US" sz="2200" dirty="0">
                <a:latin typeface="Corbel" panose="020B0503020204020204" pitchFamily="34" charset="0"/>
              </a:rPr>
              <a:t>Utilising Government offsets/rebates</a:t>
            </a:r>
          </a:p>
          <a:p>
            <a:pPr lvl="1">
              <a:lnSpc>
                <a:spcPct val="150000"/>
              </a:lnSpc>
            </a:pPr>
            <a:r>
              <a:rPr lang="en-US" sz="2200" dirty="0">
                <a:latin typeface="Corbel" panose="020B0503020204020204" pitchFamily="34" charset="0"/>
              </a:rPr>
              <a:t>Controlling when income is recognised</a:t>
            </a:r>
          </a:p>
          <a:p>
            <a:pPr lvl="1">
              <a:lnSpc>
                <a:spcPct val="150000"/>
              </a:lnSpc>
            </a:pPr>
            <a:r>
              <a:rPr lang="en-US" sz="2200" dirty="0">
                <a:latin typeface="Corbel" panose="020B0503020204020204" pitchFamily="34" charset="0"/>
              </a:rPr>
              <a:t> Reinvestment back into the business</a:t>
            </a:r>
          </a:p>
          <a:p>
            <a:pPr>
              <a:lnSpc>
                <a:spcPct val="150000"/>
              </a:lnSpc>
              <a:buFont typeface="Wingdings" panose="05000000000000000000" pitchFamily="2" charset="2"/>
              <a:buChar char="ü"/>
            </a:pPr>
            <a:endParaRPr lang="en-US" sz="2400" dirty="0">
              <a:latin typeface="Corbel" panose="020B0503020204020204" pitchFamily="34" charset="0"/>
            </a:endParaRPr>
          </a:p>
        </p:txBody>
      </p:sp>
      <p:pic>
        <p:nvPicPr>
          <p:cNvPr id="3" name="Picture 2" descr="A calculator and pen on a calculator&#10;&#10;Description automatically generated with medium confidence">
            <a:extLst>
              <a:ext uri="{FF2B5EF4-FFF2-40B4-BE49-F238E27FC236}">
                <a16:creationId xmlns:a16="http://schemas.microsoft.com/office/drawing/2014/main" id="{7C1F35F3-F370-4D3F-ACD9-B732343848C3}"/>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508096" y="4631240"/>
            <a:ext cx="2845704" cy="1829381"/>
          </a:xfrm>
          <a:prstGeom prst="rect">
            <a:avLst/>
          </a:prstGeom>
        </p:spPr>
      </p:pic>
      <p:pic>
        <p:nvPicPr>
          <p:cNvPr id="2" name="Picture 1">
            <a:extLst>
              <a:ext uri="{FF2B5EF4-FFF2-40B4-BE49-F238E27FC236}">
                <a16:creationId xmlns:a16="http://schemas.microsoft.com/office/drawing/2014/main" id="{B26323FA-895E-A4FD-78B4-9D42AC294508}"/>
              </a:ext>
            </a:extLst>
          </p:cNvPr>
          <p:cNvPicPr>
            <a:picLocks noChangeAspect="1"/>
          </p:cNvPicPr>
          <p:nvPr/>
        </p:nvPicPr>
        <p:blipFill>
          <a:blip r:embed="rId4"/>
          <a:stretch>
            <a:fillRect/>
          </a:stretch>
        </p:blipFill>
        <p:spPr>
          <a:xfrm>
            <a:off x="838200" y="235272"/>
            <a:ext cx="1097375" cy="1079086"/>
          </a:xfrm>
          <a:prstGeom prst="rect">
            <a:avLst/>
          </a:prstGeom>
        </p:spPr>
      </p:pic>
    </p:spTree>
    <p:extLst>
      <p:ext uri="{BB962C8B-B14F-4D97-AF65-F5344CB8AC3E}">
        <p14:creationId xmlns:p14="http://schemas.microsoft.com/office/powerpoint/2010/main" val="195582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4" name="Title 1">
            <a:extLst>
              <a:ext uri="{FF2B5EF4-FFF2-40B4-BE49-F238E27FC236}">
                <a16:creationId xmlns:a16="http://schemas.microsoft.com/office/drawing/2014/main" id="{91B6D92E-3AE5-4188-9241-FA38809ACA04}"/>
              </a:ext>
            </a:extLst>
          </p:cNvPr>
          <p:cNvSpPr txBox="1">
            <a:spLocks/>
          </p:cNvSpPr>
          <p:nvPr/>
        </p:nvSpPr>
        <p:spPr>
          <a:xfrm>
            <a:off x="5648447" y="-11575"/>
            <a:ext cx="5667254" cy="15612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Be Aware</a:t>
            </a:r>
            <a:endParaRPr lang="en-AU" sz="3600" b="1" dirty="0">
              <a:solidFill>
                <a:srgbClr val="A79552"/>
              </a:solidFill>
              <a:latin typeface="Corbel" panose="020B0503020204020204" pitchFamily="34" charset="0"/>
            </a:endParaRPr>
          </a:p>
        </p:txBody>
      </p:sp>
      <p:sp>
        <p:nvSpPr>
          <p:cNvPr id="8" name="Content Placeholder 7">
            <a:extLst>
              <a:ext uri="{FF2B5EF4-FFF2-40B4-BE49-F238E27FC236}">
                <a16:creationId xmlns:a16="http://schemas.microsoft.com/office/drawing/2014/main" id="{D758F2B3-36AA-4B43-8F78-6A53410896C5}"/>
              </a:ext>
            </a:extLst>
          </p:cNvPr>
          <p:cNvSpPr>
            <a:spLocks noGrp="1"/>
          </p:cNvSpPr>
          <p:nvPr>
            <p:ph sz="quarter" idx="4"/>
          </p:nvPr>
        </p:nvSpPr>
        <p:spPr>
          <a:xfrm>
            <a:off x="838199" y="1953233"/>
            <a:ext cx="10567087" cy="4517195"/>
          </a:xfrm>
        </p:spPr>
        <p:txBody>
          <a:bodyPr>
            <a:normAutofit/>
          </a:bodyPr>
          <a:lstStyle/>
          <a:p>
            <a:pPr>
              <a:buFont typeface="Wingdings" panose="05000000000000000000" pitchFamily="2" charset="2"/>
              <a:buChar char="q"/>
            </a:pPr>
            <a:r>
              <a:rPr lang="en-US" sz="2400" b="1" dirty="0">
                <a:solidFill>
                  <a:srgbClr val="A79552"/>
                </a:solidFill>
                <a:latin typeface="Corbel" panose="020B0503020204020204" pitchFamily="34" charset="0"/>
              </a:rPr>
              <a:t>ATO Reviews/Audits</a:t>
            </a:r>
          </a:p>
          <a:p>
            <a:pPr lvl="1">
              <a:lnSpc>
                <a:spcPct val="150000"/>
              </a:lnSpc>
            </a:pPr>
            <a:r>
              <a:rPr lang="en-US" sz="2200" dirty="0">
                <a:latin typeface="Corbel" panose="020B0503020204020204" pitchFamily="34" charset="0"/>
              </a:rPr>
              <a:t>Like anything, the Government &amp; the ATO is looking closely</a:t>
            </a:r>
          </a:p>
          <a:p>
            <a:pPr lvl="1">
              <a:lnSpc>
                <a:spcPct val="150000"/>
              </a:lnSpc>
            </a:pPr>
            <a:r>
              <a:rPr lang="en-US" sz="2200" dirty="0">
                <a:latin typeface="Corbel" panose="020B0503020204020204" pitchFamily="34" charset="0"/>
              </a:rPr>
              <a:t>ATO now chasing outstanding amounts and beginning to conducts reviews/audits again</a:t>
            </a:r>
          </a:p>
          <a:p>
            <a:pPr lvl="1">
              <a:lnSpc>
                <a:spcPct val="150000"/>
              </a:lnSpc>
            </a:pPr>
            <a:r>
              <a:rPr lang="en-US" sz="2200" dirty="0">
                <a:latin typeface="Corbel" panose="020B0503020204020204" pitchFamily="34" charset="0"/>
              </a:rPr>
              <a:t>These questions/reviews/audits will continue and will increase</a:t>
            </a: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ü"/>
            </a:pPr>
            <a:endParaRPr lang="en-US" dirty="0">
              <a:latin typeface="Corbel" panose="020B0503020204020204" pitchFamily="34" charset="0"/>
            </a:endParaRPr>
          </a:p>
          <a:p>
            <a:pPr>
              <a:buFont typeface="Wingdings" panose="05000000000000000000" pitchFamily="2" charset="2"/>
              <a:buChar char="q"/>
            </a:pPr>
            <a:r>
              <a:rPr lang="en-US" sz="2200" b="1" dirty="0">
                <a:solidFill>
                  <a:srgbClr val="A79552"/>
                </a:solidFill>
                <a:latin typeface="Corbel" panose="020B0503020204020204" pitchFamily="34" charset="0"/>
              </a:rPr>
              <a:t>Be Careful, They are Watching!</a:t>
            </a:r>
            <a:endParaRPr lang="en-AU" sz="2200" b="1" dirty="0">
              <a:solidFill>
                <a:srgbClr val="A79552"/>
              </a:solidFill>
              <a:latin typeface="Corbel" panose="020B0503020204020204" pitchFamily="34" charset="0"/>
            </a:endParaRPr>
          </a:p>
        </p:txBody>
      </p:sp>
      <p:pic>
        <p:nvPicPr>
          <p:cNvPr id="6" name="Content Placeholder 5" descr="Whiteboard&#10;&#10;Description automatically generated with medium confidence">
            <a:extLst>
              <a:ext uri="{FF2B5EF4-FFF2-40B4-BE49-F238E27FC236}">
                <a16:creationId xmlns:a16="http://schemas.microsoft.com/office/drawing/2014/main" id="{BD32A5F5-FA92-4A94-99DD-1021119A42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60245" y="4528712"/>
            <a:ext cx="2997772" cy="1798663"/>
          </a:xfrm>
        </p:spPr>
      </p:pic>
      <p:pic>
        <p:nvPicPr>
          <p:cNvPr id="2" name="Picture 1">
            <a:extLst>
              <a:ext uri="{FF2B5EF4-FFF2-40B4-BE49-F238E27FC236}">
                <a16:creationId xmlns:a16="http://schemas.microsoft.com/office/drawing/2014/main" id="{FD93648E-3A1B-40E1-8392-B47838EFF8E4}"/>
              </a:ext>
            </a:extLst>
          </p:cNvPr>
          <p:cNvPicPr>
            <a:picLocks noChangeAspect="1"/>
          </p:cNvPicPr>
          <p:nvPr/>
        </p:nvPicPr>
        <p:blipFill>
          <a:blip r:embed="rId4"/>
          <a:stretch>
            <a:fillRect/>
          </a:stretch>
        </p:blipFill>
        <p:spPr>
          <a:xfrm>
            <a:off x="838199" y="229484"/>
            <a:ext cx="1097375" cy="1079086"/>
          </a:xfrm>
          <a:prstGeom prst="rect">
            <a:avLst/>
          </a:prstGeom>
        </p:spPr>
      </p:pic>
    </p:spTree>
    <p:extLst>
      <p:ext uri="{BB962C8B-B14F-4D97-AF65-F5344CB8AC3E}">
        <p14:creationId xmlns:p14="http://schemas.microsoft.com/office/powerpoint/2010/main" val="268292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618945"/>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12"/>
          <p:cNvSpPr/>
          <p:nvPr/>
        </p:nvSpPr>
        <p:spPr>
          <a:xfrm>
            <a:off x="0" y="1549629"/>
            <a:ext cx="12192000" cy="80891"/>
          </a:xfrm>
          <a:prstGeom prst="rect">
            <a:avLst/>
          </a:prstGeom>
          <a:solidFill>
            <a:srgbClr val="A79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rgbClr val="A79552"/>
              </a:solidFill>
            </a:endParaRPr>
          </a:p>
        </p:txBody>
      </p:sp>
      <p:sp>
        <p:nvSpPr>
          <p:cNvPr id="5" name="Title 1">
            <a:extLst>
              <a:ext uri="{FF2B5EF4-FFF2-40B4-BE49-F238E27FC236}">
                <a16:creationId xmlns:a16="http://schemas.microsoft.com/office/drawing/2014/main" id="{91B6D92E-3AE5-4188-9241-FA38809ACA04}"/>
              </a:ext>
            </a:extLst>
          </p:cNvPr>
          <p:cNvSpPr txBox="1">
            <a:spLocks/>
          </p:cNvSpPr>
          <p:nvPr/>
        </p:nvSpPr>
        <p:spPr>
          <a:xfrm>
            <a:off x="5051395" y="-1"/>
            <a:ext cx="6302406" cy="16189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A79552"/>
                </a:solidFill>
                <a:latin typeface="Corbel" panose="020B0503020204020204" pitchFamily="34" charset="0"/>
              </a:rPr>
              <a:t>Tax Compliance and Integrity</a:t>
            </a:r>
            <a:endParaRPr lang="en-AU" sz="3600" b="1" dirty="0">
              <a:solidFill>
                <a:srgbClr val="A79552"/>
              </a:solidFill>
              <a:latin typeface="Corbel" panose="020B0503020204020204" pitchFamily="34" charset="0"/>
            </a:endParaRPr>
          </a:p>
        </p:txBody>
      </p:sp>
      <p:pic>
        <p:nvPicPr>
          <p:cNvPr id="8" name="Graphic 7">
            <a:extLst>
              <a:ext uri="{FF2B5EF4-FFF2-40B4-BE49-F238E27FC236}">
                <a16:creationId xmlns:a16="http://schemas.microsoft.com/office/drawing/2014/main" id="{2DA85B64-F7A1-4E42-8390-C30B7A5F9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233962"/>
            <a:ext cx="1098786" cy="1081706"/>
          </a:xfrm>
          <a:prstGeom prst="rect">
            <a:avLst/>
          </a:prstGeom>
        </p:spPr>
      </p:pic>
      <p:sp>
        <p:nvSpPr>
          <p:cNvPr id="4" name="Content Placeholder 3">
            <a:extLst>
              <a:ext uri="{FF2B5EF4-FFF2-40B4-BE49-F238E27FC236}">
                <a16:creationId xmlns:a16="http://schemas.microsoft.com/office/drawing/2014/main" id="{C1A13072-3E4E-4A7C-B8B9-B370AD867ED7}"/>
              </a:ext>
            </a:extLst>
          </p:cNvPr>
          <p:cNvSpPr>
            <a:spLocks noGrp="1"/>
          </p:cNvSpPr>
          <p:nvPr>
            <p:ph idx="1"/>
          </p:nvPr>
        </p:nvSpPr>
        <p:spPr>
          <a:xfrm>
            <a:off x="654909" y="1825625"/>
            <a:ext cx="10960442" cy="4463964"/>
          </a:xfrm>
        </p:spPr>
        <p:txBody>
          <a:bodyPr>
            <a:normAutofit fontScale="55000" lnSpcReduction="20000"/>
          </a:bodyPr>
          <a:lstStyle/>
          <a:p>
            <a:pPr>
              <a:buFont typeface="Wingdings" panose="05000000000000000000" pitchFamily="2" charset="2"/>
              <a:buChar char="q"/>
            </a:pPr>
            <a:r>
              <a:rPr lang="en-US" sz="4700" b="1" dirty="0">
                <a:solidFill>
                  <a:srgbClr val="A79552"/>
                </a:solidFill>
                <a:latin typeface="Corbel" panose="020B0503020204020204" pitchFamily="34" charset="0"/>
              </a:rPr>
              <a:t>ATO’s Tax Avoidance</a:t>
            </a:r>
          </a:p>
          <a:p>
            <a:pPr marL="0" indent="0">
              <a:buNone/>
            </a:pPr>
            <a:endParaRPr lang="en-US" sz="3500" b="1" dirty="0">
              <a:solidFill>
                <a:srgbClr val="A79552"/>
              </a:solidFill>
              <a:latin typeface="Corbel" panose="020B0503020204020204" pitchFamily="34" charset="0"/>
            </a:endParaRPr>
          </a:p>
          <a:p>
            <a:pPr lvl="1">
              <a:lnSpc>
                <a:spcPct val="110000"/>
              </a:lnSpc>
            </a:pPr>
            <a:r>
              <a:rPr lang="en-US" sz="4000" dirty="0">
                <a:solidFill>
                  <a:srgbClr val="231F20"/>
                </a:solidFill>
                <a:latin typeface="Corbel" panose="020B0503020204020204" pitchFamily="34" charset="0"/>
              </a:rPr>
              <a:t>The Government will provide $325.0 million in FY2023/24 and $327.6 million in FY2024/25 to the ATO to extend the operation of the Tax Avoidance Taskforce by 2 years to 30 June 2025</a:t>
            </a:r>
          </a:p>
          <a:p>
            <a:pPr lvl="1">
              <a:lnSpc>
                <a:spcPct val="110000"/>
              </a:lnSpc>
            </a:pPr>
            <a:endParaRPr lang="en-US" sz="3500" dirty="0">
              <a:solidFill>
                <a:srgbClr val="231F20"/>
              </a:solidFill>
              <a:latin typeface="Corbel" panose="020B0503020204020204" pitchFamily="34" charset="0"/>
            </a:endParaRPr>
          </a:p>
          <a:p>
            <a:pPr lvl="1">
              <a:lnSpc>
                <a:spcPct val="110000"/>
              </a:lnSpc>
            </a:pPr>
            <a:r>
              <a:rPr lang="en-US" sz="4000" dirty="0">
                <a:solidFill>
                  <a:srgbClr val="231F20"/>
                </a:solidFill>
                <a:latin typeface="Corbel" panose="020B0503020204020204" pitchFamily="34" charset="0"/>
              </a:rPr>
              <a:t>The Taskforce was established in 2016 to undertake compliance activities targeting multinationals, large public and private groups, trusts and high wealth individuals</a:t>
            </a:r>
          </a:p>
          <a:p>
            <a:pPr lvl="1">
              <a:lnSpc>
                <a:spcPct val="110000"/>
              </a:lnSpc>
            </a:pPr>
            <a:endParaRPr lang="en-US" sz="3500" dirty="0">
              <a:solidFill>
                <a:srgbClr val="231F20"/>
              </a:solidFill>
              <a:latin typeface="Corbel" panose="020B0503020204020204" pitchFamily="34" charset="0"/>
            </a:endParaRPr>
          </a:p>
          <a:p>
            <a:pPr lvl="1">
              <a:lnSpc>
                <a:spcPct val="110000"/>
              </a:lnSpc>
            </a:pPr>
            <a:r>
              <a:rPr lang="en-US" sz="4000" dirty="0">
                <a:solidFill>
                  <a:srgbClr val="231F20"/>
                </a:solidFill>
                <a:latin typeface="Corbel" panose="020B0503020204020204" pitchFamily="34" charset="0"/>
              </a:rPr>
              <a:t>It also scrutinises specialist tax advisors and intermediaries that promote tax avoidance schemes and strategies</a:t>
            </a:r>
          </a:p>
          <a:p>
            <a:pPr lvl="1"/>
            <a:endParaRPr lang="en-US" sz="3500" dirty="0">
              <a:solidFill>
                <a:srgbClr val="231F20"/>
              </a:solidFill>
              <a:latin typeface="Corbel" panose="020B0503020204020204" pitchFamily="34" charset="0"/>
            </a:endParaRPr>
          </a:p>
          <a:p>
            <a:pPr lvl="1"/>
            <a:r>
              <a:rPr lang="en-US" sz="4000" dirty="0">
                <a:solidFill>
                  <a:srgbClr val="231F20"/>
                </a:solidFill>
                <a:latin typeface="Corbel" panose="020B0503020204020204" pitchFamily="34" charset="0"/>
              </a:rPr>
              <a:t>This measure is estimated to increase receipts by $2.1 billion and increase payments by $652.6 million over the forward estimates period</a:t>
            </a:r>
          </a:p>
          <a:p>
            <a:pPr>
              <a:buFont typeface="Wingdings" panose="05000000000000000000" pitchFamily="2" charset="2"/>
              <a:buChar char="ü"/>
            </a:pPr>
            <a:endParaRPr lang="en-US" dirty="0">
              <a:solidFill>
                <a:srgbClr val="231F20"/>
              </a:solidFill>
            </a:endParaRPr>
          </a:p>
        </p:txBody>
      </p:sp>
    </p:spTree>
    <p:extLst>
      <p:ext uri="{BB962C8B-B14F-4D97-AF65-F5344CB8AC3E}">
        <p14:creationId xmlns:p14="http://schemas.microsoft.com/office/powerpoint/2010/main" val="4244476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rchived xmlns="e75e7bd4-8b15-42e9-9b5d-7b1524c6e101" xsi:nil="true"/>
    <JSONPreview xmlns="e75e7bd4-8b15-42e9-9b5d-7b1524c6e101" xsi:nil="true"/>
    <SharedDocumentAccessGuid xmlns="e75e7bd4-8b15-42e9-9b5d-7b1524c6e101" xsi:nil="true"/>
    <MigratedSourceSystemLocation xmlns="e75e7bd4-8b15-42e9-9b5d-7b1524c6e101" xsi:nil="true"/>
    <MigratedSourceSystemLocationNote xmlns="e75e7bd4-8b15-42e9-9b5d-7b1524c6e101" xsi:nil="true"/>
    <MigratedSourceSystemLocationNote2 xmlns="e75e7bd4-8b15-42e9-9b5d-7b1524c6e101">D:/SuiteFiles/Extraction/FinanciallySorted/ROOT/Shared Documents/Internal Documents/Marketing/Presentations/PP1. ABI Group Presentation (08.04.2020).pptx</MigratedSourceSystemLocationNote2>
    <lcf76f155ced4ddcb4097134ff3c332f xmlns="e75e7bd4-8b15-42e9-9b5d-7b1524c6e101">
      <Terms xmlns="http://schemas.microsoft.com/office/infopath/2007/PartnerControls"/>
    </lcf76f155ced4ddcb4097134ff3c332f>
    <TaxCatchAll xmlns="994dde9a-03d2-4086-8a39-751d22786b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113788448A414688CC73A3356C4A49" ma:contentTypeVersion="22" ma:contentTypeDescription="Create a new document." ma:contentTypeScope="" ma:versionID="fbefca2b76f70d1e3b75760f7bbc5b24">
  <xsd:schema xmlns:xsd="http://www.w3.org/2001/XMLSchema" xmlns:xs="http://www.w3.org/2001/XMLSchema" xmlns:p="http://schemas.microsoft.com/office/2006/metadata/properties" xmlns:ns2="994dde9a-03d2-4086-8a39-751d22786bce" xmlns:ns3="e75e7bd4-8b15-42e9-9b5d-7b1524c6e101" targetNamespace="http://schemas.microsoft.com/office/2006/metadata/properties" ma:root="true" ma:fieldsID="f0774b5cc4cdedfd11ebe65f7e325c51" ns2:_="" ns3:_="">
    <xsd:import namespace="994dde9a-03d2-4086-8a39-751d22786bce"/>
    <xsd:import namespace="e75e7bd4-8b15-42e9-9b5d-7b1524c6e1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SharedDocumentAccessGuid" minOccurs="0"/>
                <xsd:element ref="ns3:Archived" minOccurs="0"/>
                <xsd:element ref="ns3:MigratedSourceSystemLocation" minOccurs="0"/>
                <xsd:element ref="ns3:JSONPreview" minOccurs="0"/>
                <xsd:element ref="ns3:MediaServiceAutoKeyPoints" minOccurs="0"/>
                <xsd:element ref="ns3:MediaServiceKeyPoints" minOccurs="0"/>
                <xsd:element ref="ns3:MigratedSourceSystemLocationNote" minOccurs="0"/>
                <xsd:element ref="ns3:MigratedSourceSystemLocationNote2"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dde9a-03d2-4086-8a39-751d22786bc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9" nillable="true" ma:displayName="Taxonomy Catch All Column" ma:hidden="true" ma:list="{c22de0ad-dbff-4782-99c3-cdc33c00e48a}" ma:internalName="TaxCatchAll" ma:showField="CatchAllData" ma:web="994dde9a-03d2-4086-8a39-751d22786b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5e7bd4-8b15-42e9-9b5d-7b1524c6e10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SharedDocumentAccessGuid" ma:index="18" nillable="true" ma:displayName="SharedDocumentAccessGuid" ma:hidden="true" ma:internalName="SharedDocumentAccessGuid">
      <xsd:simpleType>
        <xsd:restriction base="dms:Text"/>
      </xsd:simpleType>
    </xsd:element>
    <xsd:element name="Archived" ma:index="19" nillable="true" ma:displayName="Archived" ma:internalName="Archived">
      <xsd:simpleType>
        <xsd:restriction base="dms:Boolean"/>
      </xsd:simpleType>
    </xsd:element>
    <xsd:element name="MigratedSourceSystemLocation" ma:index="20" nillable="true" ma:displayName="MigratedSourceSystemLocation" ma:hidden="true" ma:internalName="MigratedSourceSystemLocation">
      <xsd:simpleType>
        <xsd:restriction base="dms:Text"/>
      </xsd:simpleType>
    </xsd:element>
    <xsd:element name="JSONPreview" ma:index="21" nillable="true" ma:displayName="JSONPreview" ma:hidden="true" ma:internalName="JSONPreview">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igratedSourceSystemLocationNote" ma:index="24" nillable="true" ma:displayName="MigratedSourceSystemLocationNote" ma:hidden="true" ma:internalName="MigratedSourceSystemLocationNote">
      <xsd:simpleType>
        <xsd:restriction base="dms:Note"/>
      </xsd:simpleType>
    </xsd:element>
    <xsd:element name="MigratedSourceSystemLocationNote2" ma:index="25" nillable="true" ma:displayName="MigratedSourceSystemLocationNote2" ma:hidden="true" ma:internalName="MigratedSourceSystemLocationNote2">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28e7f5dd-2f6c-4269-84a4-8af350ed094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E9797-A82C-4405-A8AC-98B5E164493D}">
  <ds:schemaRef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dcmitype/"/>
    <ds:schemaRef ds:uri="http://purl.org/dc/elements/1.1/"/>
    <ds:schemaRef ds:uri="994dde9a-03d2-4086-8a39-751d22786bce"/>
    <ds:schemaRef ds:uri="e75e7bd4-8b15-42e9-9b5d-7b1524c6e10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228DB19-B5C9-4DE7-AA65-82C1C0484F86}">
  <ds:schemaRefs>
    <ds:schemaRef ds:uri="http://schemas.microsoft.com/sharepoint/v3/contenttype/forms"/>
  </ds:schemaRefs>
</ds:datastoreItem>
</file>

<file path=customXml/itemProps3.xml><?xml version="1.0" encoding="utf-8"?>
<ds:datastoreItem xmlns:ds="http://schemas.openxmlformats.org/officeDocument/2006/customXml" ds:itemID="{4518FCBB-93C7-4090-A595-A74CA9288B1B}"/>
</file>

<file path=docProps/app.xml><?xml version="1.0" encoding="utf-8"?>
<Properties xmlns="http://schemas.openxmlformats.org/officeDocument/2006/extended-properties" xmlns:vt="http://schemas.openxmlformats.org/officeDocument/2006/docPropsVTypes">
  <TotalTime>2265</TotalTime>
  <Words>5897</Words>
  <Application>Microsoft Office PowerPoint</Application>
  <PresentationFormat>Widescreen</PresentationFormat>
  <Paragraphs>843</Paragraphs>
  <Slides>53</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vt:lpstr>
      <vt:lpstr>Calibri</vt:lpstr>
      <vt:lpstr>Calibri Light</vt:lpstr>
      <vt:lpstr>Corbel</vt:lpstr>
      <vt:lpstr>Courier New</vt:lpstr>
      <vt:lpstr>Swiss721BT-Light</vt:lpstr>
      <vt:lpstr>Wingdings</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PP1. ABI Group Presentation (08.04.2020).pptx</dc:title>
  <dc:creator>Peter</dc:creator>
  <cp:lastModifiedBy>Kirsty Blake</cp:lastModifiedBy>
  <cp:revision>46</cp:revision>
  <dcterms:created xsi:type="dcterms:W3CDTF">2020-04-06T02:57:17Z</dcterms:created>
  <dcterms:modified xsi:type="dcterms:W3CDTF">2022-06-09T01:36:58Z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0x0101003B113788448A414688CC73A3356C4A49</vt:lpwstr>
  </property>
  <property fmtid="{D5CDD505-2E9C-101B-9397-08002B2CF9AE}" pid="3" name="Order">
    <vt:r8>49600</vt:r8>
  </property>
  <property fmtid="{D5CDD505-2E9C-101B-9397-08002B2CF9AE}" pid="4" name="MediaServiceImageTags">
    <vt:lpwstr/>
  </property>
</Properties>
</file>